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6"/>
  </p:notesMasterIdLst>
  <p:handoutMasterIdLst>
    <p:handoutMasterId r:id="rId27"/>
  </p:handoutMasterIdLst>
  <p:sldIdLst>
    <p:sldId id="299" r:id="rId4"/>
    <p:sldId id="406" r:id="rId5"/>
    <p:sldId id="283" r:id="rId6"/>
    <p:sldId id="292" r:id="rId7"/>
    <p:sldId id="304" r:id="rId8"/>
    <p:sldId id="310" r:id="rId9"/>
    <p:sldId id="308" r:id="rId10"/>
    <p:sldId id="284" r:id="rId11"/>
    <p:sldId id="305" r:id="rId12"/>
    <p:sldId id="307" r:id="rId13"/>
    <p:sldId id="312" r:id="rId14"/>
    <p:sldId id="313" r:id="rId15"/>
    <p:sldId id="315" r:id="rId16"/>
    <p:sldId id="293" r:id="rId17"/>
    <p:sldId id="318" r:id="rId18"/>
    <p:sldId id="317" r:id="rId19"/>
    <p:sldId id="327" r:id="rId20"/>
    <p:sldId id="336" r:id="rId21"/>
    <p:sldId id="396" r:id="rId22"/>
    <p:sldId id="301" r:id="rId23"/>
    <p:sldId id="306" r:id="rId24"/>
    <p:sldId id="296" r:id="rId25"/>
  </p:sldIdLst>
  <p:sldSz cx="12192000" cy="6858000"/>
  <p:notesSz cx="7099300" cy="10234613"/>
  <p:custDataLst>
    <p:tags r:id="rId28"/>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0B7"/>
    <a:srgbClr val="BB0158"/>
    <a:srgbClr val="FFFFFF"/>
    <a:srgbClr val="D9D9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85965" autoAdjust="0"/>
  </p:normalViewPr>
  <p:slideViewPr>
    <p:cSldViewPr snapToGrid="0">
      <p:cViewPr varScale="1">
        <p:scale>
          <a:sx n="54" d="100"/>
          <a:sy n="54" d="100"/>
        </p:scale>
        <p:origin x="1124"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50C57-B987-4F97-BCE6-E96255EDA5E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s-ES"/>
        </a:p>
      </dgm:t>
    </dgm:pt>
    <dgm:pt modelId="{6CC9ADC0-3528-4A28-9330-58E83E1649E5}">
      <dgm:prSet phldrT="[Texto]" custT="1"/>
      <dgm:spPr>
        <a:solidFill>
          <a:srgbClr val="BB0158"/>
        </a:solidFill>
      </dgm:spPr>
      <dgm:t>
        <a:bodyPr/>
        <a:lstStyle/>
        <a:p>
          <a:r>
            <a:rPr lang="es-ES" sz="1800" b="1" dirty="0"/>
            <a:t>Cultura</a:t>
          </a:r>
        </a:p>
      </dgm:t>
    </dgm:pt>
    <dgm:pt modelId="{74583379-E43B-4DFA-962E-C5FCB83FFF30}" type="parTrans" cxnId="{9CED563E-F418-41D9-B374-8DABA26BF87A}">
      <dgm:prSet/>
      <dgm:spPr/>
      <dgm:t>
        <a:bodyPr/>
        <a:lstStyle/>
        <a:p>
          <a:endParaRPr lang="es-ES"/>
        </a:p>
      </dgm:t>
    </dgm:pt>
    <dgm:pt modelId="{49589F86-FD97-497B-930F-7544642E6B7C}" type="sibTrans" cxnId="{9CED563E-F418-41D9-B374-8DABA26BF87A}">
      <dgm:prSet/>
      <dgm:spPr/>
      <dgm:t>
        <a:bodyPr/>
        <a:lstStyle/>
        <a:p>
          <a:endParaRPr lang="es-ES"/>
        </a:p>
      </dgm:t>
    </dgm:pt>
    <dgm:pt modelId="{B32CF0D1-8BAA-47B8-B376-76C968EB096B}">
      <dgm:prSet phldrT="[Texto]" custT="1"/>
      <dgm:spPr/>
      <dgm:t>
        <a:bodyPr/>
        <a:lstStyle/>
        <a:p>
          <a:pPr>
            <a:buFontTx/>
            <a:buNone/>
          </a:pPr>
          <a:r>
            <a:rPr lang="es-ES" sz="1600" kern="1200" dirty="0">
              <a:solidFill>
                <a:schemeClr val="tx1">
                  <a:lumMod val="75000"/>
                  <a:lumOff val="25000"/>
                </a:schemeClr>
              </a:solidFill>
              <a:latin typeface="+mn-lt"/>
              <a:ea typeface="+mn-ea"/>
              <a:cs typeface="+mn-cs"/>
            </a:rPr>
            <a:t>Se necesita ser conscientes y actuar en consecuencia con una Estrategia adecuada a cada organización. </a:t>
          </a:r>
        </a:p>
      </dgm:t>
    </dgm:pt>
    <dgm:pt modelId="{9E85BD28-912D-4CDD-B6E8-F0D13039948D}" type="parTrans" cxnId="{06FE0863-B818-45AF-AD14-D8ED2AFCD6DD}">
      <dgm:prSet/>
      <dgm:spPr/>
      <dgm:t>
        <a:bodyPr/>
        <a:lstStyle/>
        <a:p>
          <a:endParaRPr lang="es-ES"/>
        </a:p>
      </dgm:t>
    </dgm:pt>
    <dgm:pt modelId="{D01C308D-E312-45BC-A1E1-A76210BF581A}" type="sibTrans" cxnId="{06FE0863-B818-45AF-AD14-D8ED2AFCD6DD}">
      <dgm:prSet/>
      <dgm:spPr/>
      <dgm:t>
        <a:bodyPr/>
        <a:lstStyle/>
        <a:p>
          <a:endParaRPr lang="es-ES"/>
        </a:p>
      </dgm:t>
    </dgm:pt>
    <dgm:pt modelId="{23D5CF34-3AA2-4F60-8162-3ABC0DCF02FA}">
      <dgm:prSet phldrT="[Texto]" custT="1"/>
      <dgm:spPr>
        <a:solidFill>
          <a:srgbClr val="BB0158"/>
        </a:solidFill>
      </dgm:spPr>
      <dgm:t>
        <a:bodyPr/>
        <a:lstStyle/>
        <a:p>
          <a:r>
            <a:rPr lang="es-ES" sz="1800" b="1" dirty="0"/>
            <a:t>Capacitación técnica</a:t>
          </a:r>
        </a:p>
      </dgm:t>
    </dgm:pt>
    <dgm:pt modelId="{B0300342-52A9-4C1B-8D70-73F254435E8A}" type="parTrans" cxnId="{CE89E2FF-84A8-4B0D-A511-EAEB43782ADB}">
      <dgm:prSet/>
      <dgm:spPr/>
      <dgm:t>
        <a:bodyPr/>
        <a:lstStyle/>
        <a:p>
          <a:endParaRPr lang="es-ES"/>
        </a:p>
      </dgm:t>
    </dgm:pt>
    <dgm:pt modelId="{E260066B-57D2-472D-BBC4-2072EF014D57}" type="sibTrans" cxnId="{CE89E2FF-84A8-4B0D-A511-EAEB43782ADB}">
      <dgm:prSet/>
      <dgm:spPr/>
      <dgm:t>
        <a:bodyPr/>
        <a:lstStyle/>
        <a:p>
          <a:endParaRPr lang="es-ES"/>
        </a:p>
      </dgm:t>
    </dgm:pt>
    <dgm:pt modelId="{E2863797-D0EC-4DB0-B8A8-53CE7E1BA35C}">
      <dgm:prSet phldrT="[Texto]" custT="1"/>
      <dgm:spPr/>
      <dgm:t>
        <a:bodyPr/>
        <a:lstStyle/>
        <a:p>
          <a:pPr marL="171450" lvl="1" indent="-171450" algn="l" defTabSz="711200">
            <a:lnSpc>
              <a:spcPct val="90000"/>
            </a:lnSpc>
            <a:spcBef>
              <a:spcPct val="0"/>
            </a:spcBef>
            <a:spcAft>
              <a:spcPct val="15000"/>
            </a:spcAft>
            <a:buFontTx/>
            <a:buNone/>
          </a:pPr>
          <a:r>
            <a:rPr lang="es-ES" sz="1600" kern="1200" dirty="0">
              <a:solidFill>
                <a:prstClr val="black">
                  <a:lumMod val="75000"/>
                  <a:lumOff val="25000"/>
                </a:prstClr>
              </a:solidFill>
              <a:latin typeface="Candara"/>
              <a:ea typeface="+mn-ea"/>
              <a:cs typeface="+mn-cs"/>
            </a:rPr>
            <a:t> Es </a:t>
          </a:r>
          <a:r>
            <a:rPr lang="es-ES" sz="1600" b="1" kern="1200" dirty="0">
              <a:solidFill>
                <a:prstClr val="black">
                  <a:lumMod val="75000"/>
                  <a:lumOff val="25000"/>
                </a:prstClr>
              </a:solidFill>
              <a:latin typeface="Candara"/>
              <a:ea typeface="+mn-ea"/>
              <a:cs typeface="+mn-cs"/>
            </a:rPr>
            <a:t>necesario el reciclaje interno </a:t>
          </a:r>
          <a:r>
            <a:rPr lang="es-ES" sz="1600" kern="1200" dirty="0">
              <a:solidFill>
                <a:prstClr val="black">
                  <a:lumMod val="75000"/>
                  <a:lumOff val="25000"/>
                </a:prstClr>
              </a:solidFill>
              <a:latin typeface="Candara"/>
              <a:ea typeface="+mn-ea"/>
              <a:cs typeface="+mn-cs"/>
            </a:rPr>
            <a:t>como la adaptación de los centros de formación con un  programa adaptado para los nuevos profesionales.</a:t>
          </a:r>
        </a:p>
      </dgm:t>
    </dgm:pt>
    <dgm:pt modelId="{BD516095-B31B-4130-AFA9-52932F183F9A}" type="parTrans" cxnId="{5515A699-F958-4F1F-A7A3-FFD8441EF6B8}">
      <dgm:prSet/>
      <dgm:spPr/>
      <dgm:t>
        <a:bodyPr/>
        <a:lstStyle/>
        <a:p>
          <a:endParaRPr lang="es-ES"/>
        </a:p>
      </dgm:t>
    </dgm:pt>
    <dgm:pt modelId="{7C66389D-BD86-4DCD-9728-76308F51A31E}" type="sibTrans" cxnId="{5515A699-F958-4F1F-A7A3-FFD8441EF6B8}">
      <dgm:prSet/>
      <dgm:spPr/>
      <dgm:t>
        <a:bodyPr/>
        <a:lstStyle/>
        <a:p>
          <a:endParaRPr lang="es-ES"/>
        </a:p>
      </dgm:t>
    </dgm:pt>
    <dgm:pt modelId="{3E02030A-C36D-41F8-A796-71E496F5FD56}">
      <dgm:prSet custT="1"/>
      <dgm:spPr/>
      <dgm:t>
        <a:bodyPr/>
        <a:lstStyle/>
        <a:p>
          <a:pPr marL="171450" lvl="1" indent="-171450" algn="l" defTabSz="711200">
            <a:lnSpc>
              <a:spcPct val="90000"/>
            </a:lnSpc>
            <a:spcBef>
              <a:spcPct val="0"/>
            </a:spcBef>
            <a:spcAft>
              <a:spcPct val="15000"/>
            </a:spcAft>
            <a:buFontTx/>
            <a:buNone/>
          </a:pPr>
          <a:r>
            <a:rPr lang="es-ES" sz="1600" kern="1200" dirty="0">
              <a:solidFill>
                <a:prstClr val="black">
                  <a:lumMod val="75000"/>
                  <a:lumOff val="25000"/>
                </a:prstClr>
              </a:solidFill>
              <a:latin typeface="Candara"/>
              <a:ea typeface="+mn-ea"/>
              <a:cs typeface="+mn-cs"/>
            </a:rPr>
            <a:t> ¿Cuáles son las competencias digitales?</a:t>
          </a:r>
        </a:p>
      </dgm:t>
    </dgm:pt>
    <dgm:pt modelId="{64F53FF1-95BA-492C-A314-9FFC1577F550}" type="parTrans" cxnId="{DA2DA998-03F8-4E78-8A13-3C55639D068E}">
      <dgm:prSet/>
      <dgm:spPr/>
      <dgm:t>
        <a:bodyPr/>
        <a:lstStyle/>
        <a:p>
          <a:endParaRPr lang="es-ES"/>
        </a:p>
      </dgm:t>
    </dgm:pt>
    <dgm:pt modelId="{AFA6D0A5-DCD9-496F-A0C9-51273BD70E1E}" type="sibTrans" cxnId="{DA2DA998-03F8-4E78-8A13-3C55639D068E}">
      <dgm:prSet/>
      <dgm:spPr/>
      <dgm:t>
        <a:bodyPr/>
        <a:lstStyle/>
        <a:p>
          <a:endParaRPr lang="es-ES"/>
        </a:p>
      </dgm:t>
    </dgm:pt>
    <dgm:pt modelId="{476AE418-26F0-4BB1-BF51-421CC10A3EBF}">
      <dgm:prSet phldrT="[Texto]" custT="1"/>
      <dgm:spPr/>
      <dgm:t>
        <a:bodyPr/>
        <a:lstStyle/>
        <a:p>
          <a:pPr marL="171450" lvl="1" indent="-171450" algn="l" defTabSz="711200">
            <a:lnSpc>
              <a:spcPct val="90000"/>
            </a:lnSpc>
            <a:spcBef>
              <a:spcPct val="0"/>
            </a:spcBef>
            <a:spcAft>
              <a:spcPct val="15000"/>
            </a:spcAft>
            <a:buFontTx/>
            <a:buNone/>
          </a:pPr>
          <a:r>
            <a:rPr lang="es-ES" sz="1600" kern="1200" dirty="0">
              <a:solidFill>
                <a:prstClr val="black">
                  <a:lumMod val="75000"/>
                  <a:lumOff val="25000"/>
                </a:prstClr>
              </a:solidFill>
              <a:latin typeface="Candara"/>
              <a:ea typeface="+mn-ea"/>
              <a:cs typeface="+mn-cs"/>
            </a:rPr>
            <a:t> </a:t>
          </a:r>
        </a:p>
      </dgm:t>
    </dgm:pt>
    <dgm:pt modelId="{E649748F-9028-4EF4-8DA7-148DB5DEE3FA}" type="parTrans" cxnId="{90663ADF-4CCC-4500-B53B-49715BFDD2EE}">
      <dgm:prSet/>
      <dgm:spPr/>
      <dgm:t>
        <a:bodyPr/>
        <a:lstStyle/>
        <a:p>
          <a:endParaRPr lang="es-ES"/>
        </a:p>
      </dgm:t>
    </dgm:pt>
    <dgm:pt modelId="{4558B862-15A5-42EA-9939-B3F84595D2BC}" type="sibTrans" cxnId="{90663ADF-4CCC-4500-B53B-49715BFDD2EE}">
      <dgm:prSet/>
      <dgm:spPr/>
      <dgm:t>
        <a:bodyPr/>
        <a:lstStyle/>
        <a:p>
          <a:endParaRPr lang="es-ES"/>
        </a:p>
      </dgm:t>
    </dgm:pt>
    <dgm:pt modelId="{AE385DC0-DC49-4ADC-AB01-1D68FB0025F7}">
      <dgm:prSet phldrT="[Texto]" custT="1"/>
      <dgm:spPr/>
      <dgm:t>
        <a:bodyPr/>
        <a:lstStyle/>
        <a:p>
          <a:pPr>
            <a:buFontTx/>
            <a:buNone/>
          </a:pPr>
          <a:r>
            <a:rPr lang="es-ES" sz="1600" b="1" kern="1200" dirty="0">
              <a:solidFill>
                <a:schemeClr val="tx1">
                  <a:lumMod val="75000"/>
                  <a:lumOff val="25000"/>
                </a:schemeClr>
              </a:solidFill>
              <a:latin typeface="+mn-lt"/>
              <a:ea typeface="+mn-ea"/>
              <a:cs typeface="+mn-cs"/>
            </a:rPr>
            <a:t>La transformación Digital implica un cambio de mentalidad, una nueva cultura organizacional abierta a los cambios.</a:t>
          </a:r>
        </a:p>
      </dgm:t>
    </dgm:pt>
    <dgm:pt modelId="{87D55A2B-EAE3-48DE-BD83-ECFA7F89D589}" type="parTrans" cxnId="{FEEA9419-B50A-4EE4-8FEE-0EA0407A93AC}">
      <dgm:prSet/>
      <dgm:spPr/>
      <dgm:t>
        <a:bodyPr/>
        <a:lstStyle/>
        <a:p>
          <a:endParaRPr lang="es-ES"/>
        </a:p>
      </dgm:t>
    </dgm:pt>
    <dgm:pt modelId="{D5A58468-3C6E-47F1-AE2D-51E98CA6701F}" type="sibTrans" cxnId="{FEEA9419-B50A-4EE4-8FEE-0EA0407A93AC}">
      <dgm:prSet/>
      <dgm:spPr/>
      <dgm:t>
        <a:bodyPr/>
        <a:lstStyle/>
        <a:p>
          <a:endParaRPr lang="es-ES"/>
        </a:p>
      </dgm:t>
    </dgm:pt>
    <dgm:pt modelId="{76C7AA47-D2CD-46CF-8D15-C7A78C6E848D}" type="pres">
      <dgm:prSet presAssocID="{AF450C57-B987-4F97-BCE6-E96255EDA5E1}" presName="Name0" presStyleCnt="0">
        <dgm:presLayoutVars>
          <dgm:dir/>
          <dgm:animLvl val="lvl"/>
          <dgm:resizeHandles val="exact"/>
        </dgm:presLayoutVars>
      </dgm:prSet>
      <dgm:spPr/>
    </dgm:pt>
    <dgm:pt modelId="{81D9A57A-4B5F-4CF9-A3EC-904C4F997538}" type="pres">
      <dgm:prSet presAssocID="{6CC9ADC0-3528-4A28-9330-58E83E1649E5}" presName="composite" presStyleCnt="0"/>
      <dgm:spPr/>
    </dgm:pt>
    <dgm:pt modelId="{C39BBDA8-5598-4FEF-A8A9-7E36CCB65841}" type="pres">
      <dgm:prSet presAssocID="{6CC9ADC0-3528-4A28-9330-58E83E1649E5}" presName="parTx" presStyleLbl="alignNode1" presStyleIdx="0" presStyleCnt="2" custLinFactNeighborY="8796">
        <dgm:presLayoutVars>
          <dgm:chMax val="0"/>
          <dgm:chPref val="0"/>
          <dgm:bulletEnabled val="1"/>
        </dgm:presLayoutVars>
      </dgm:prSet>
      <dgm:spPr/>
    </dgm:pt>
    <dgm:pt modelId="{03BF96FB-9886-4777-BFAB-C18668881B28}" type="pres">
      <dgm:prSet presAssocID="{6CC9ADC0-3528-4A28-9330-58E83E1649E5}" presName="desTx" presStyleLbl="alignAccFollowNode1" presStyleIdx="0" presStyleCnt="2" custLinFactNeighborY="39301">
        <dgm:presLayoutVars>
          <dgm:bulletEnabled val="1"/>
        </dgm:presLayoutVars>
      </dgm:prSet>
      <dgm:spPr/>
    </dgm:pt>
    <dgm:pt modelId="{DF0BC063-1219-4A65-8D37-302847F576A8}" type="pres">
      <dgm:prSet presAssocID="{49589F86-FD97-497B-930F-7544642E6B7C}" presName="space" presStyleCnt="0"/>
      <dgm:spPr/>
    </dgm:pt>
    <dgm:pt modelId="{1B3A2F28-974F-4773-B2AB-6B7AE8ADDC67}" type="pres">
      <dgm:prSet presAssocID="{23D5CF34-3AA2-4F60-8162-3ABC0DCF02FA}" presName="composite" presStyleCnt="0"/>
      <dgm:spPr/>
    </dgm:pt>
    <dgm:pt modelId="{EB249B05-9054-4FB4-A3F6-6F4284C851FB}" type="pres">
      <dgm:prSet presAssocID="{23D5CF34-3AA2-4F60-8162-3ABC0DCF02FA}" presName="parTx" presStyleLbl="alignNode1" presStyleIdx="1" presStyleCnt="2" custLinFactNeighborX="1" custLinFactNeighborY="8409">
        <dgm:presLayoutVars>
          <dgm:chMax val="0"/>
          <dgm:chPref val="0"/>
          <dgm:bulletEnabled val="1"/>
        </dgm:presLayoutVars>
      </dgm:prSet>
      <dgm:spPr/>
    </dgm:pt>
    <dgm:pt modelId="{7524279C-9E70-4930-A216-F128216BD39D}" type="pres">
      <dgm:prSet presAssocID="{23D5CF34-3AA2-4F60-8162-3ABC0DCF02FA}" presName="desTx" presStyleLbl="alignAccFollowNode1" presStyleIdx="1" presStyleCnt="2" custLinFactNeighborY="39301">
        <dgm:presLayoutVars>
          <dgm:bulletEnabled val="1"/>
        </dgm:presLayoutVars>
      </dgm:prSet>
      <dgm:spPr/>
    </dgm:pt>
  </dgm:ptLst>
  <dgm:cxnLst>
    <dgm:cxn modelId="{44AA5001-B417-4C0C-9924-42250297E7D2}" type="presOf" srcId="{476AE418-26F0-4BB1-BF51-421CC10A3EBF}" destId="{7524279C-9E70-4930-A216-F128216BD39D}" srcOrd="0" destOrd="1" presId="urn:microsoft.com/office/officeart/2005/8/layout/hList1"/>
    <dgm:cxn modelId="{E157AF15-D218-42ED-AA75-9A71D5381798}" type="presOf" srcId="{B32CF0D1-8BAA-47B8-B376-76C968EB096B}" destId="{03BF96FB-9886-4777-BFAB-C18668881B28}" srcOrd="0" destOrd="0" presId="urn:microsoft.com/office/officeart/2005/8/layout/hList1"/>
    <dgm:cxn modelId="{FEEA9419-B50A-4EE4-8FEE-0EA0407A93AC}" srcId="{6CC9ADC0-3528-4A28-9330-58E83E1649E5}" destId="{AE385DC0-DC49-4ADC-AB01-1D68FB0025F7}" srcOrd="1" destOrd="0" parTransId="{87D55A2B-EAE3-48DE-BD83-ECFA7F89D589}" sibTransId="{D5A58468-3C6E-47F1-AE2D-51E98CA6701F}"/>
    <dgm:cxn modelId="{9DFEE223-4A1C-4157-8DB3-09535BB555B3}" type="presOf" srcId="{3E02030A-C36D-41F8-A796-71E496F5FD56}" destId="{7524279C-9E70-4930-A216-F128216BD39D}" srcOrd="0" destOrd="2" presId="urn:microsoft.com/office/officeart/2005/8/layout/hList1"/>
    <dgm:cxn modelId="{662B3D3B-E7BF-4CD4-9F52-09E5C5967751}" type="presOf" srcId="{6CC9ADC0-3528-4A28-9330-58E83E1649E5}" destId="{C39BBDA8-5598-4FEF-A8A9-7E36CCB65841}" srcOrd="0" destOrd="0" presId="urn:microsoft.com/office/officeart/2005/8/layout/hList1"/>
    <dgm:cxn modelId="{9CED563E-F418-41D9-B374-8DABA26BF87A}" srcId="{AF450C57-B987-4F97-BCE6-E96255EDA5E1}" destId="{6CC9ADC0-3528-4A28-9330-58E83E1649E5}" srcOrd="0" destOrd="0" parTransId="{74583379-E43B-4DFA-962E-C5FCB83FFF30}" sibTransId="{49589F86-FD97-497B-930F-7544642E6B7C}"/>
    <dgm:cxn modelId="{06FE0863-B818-45AF-AD14-D8ED2AFCD6DD}" srcId="{6CC9ADC0-3528-4A28-9330-58E83E1649E5}" destId="{B32CF0D1-8BAA-47B8-B376-76C968EB096B}" srcOrd="0" destOrd="0" parTransId="{9E85BD28-912D-4CDD-B6E8-F0D13039948D}" sibTransId="{D01C308D-E312-45BC-A1E1-A76210BF581A}"/>
    <dgm:cxn modelId="{8C6BA54F-DE0E-4BC4-AFA8-F7A9C4C63F2D}" type="presOf" srcId="{AE385DC0-DC49-4ADC-AB01-1D68FB0025F7}" destId="{03BF96FB-9886-4777-BFAB-C18668881B28}" srcOrd="0" destOrd="1" presId="urn:microsoft.com/office/officeart/2005/8/layout/hList1"/>
    <dgm:cxn modelId="{991DF191-B9A9-408D-9FFF-B7740D875867}" type="presOf" srcId="{AF450C57-B987-4F97-BCE6-E96255EDA5E1}" destId="{76C7AA47-D2CD-46CF-8D15-C7A78C6E848D}" srcOrd="0" destOrd="0" presId="urn:microsoft.com/office/officeart/2005/8/layout/hList1"/>
    <dgm:cxn modelId="{DA2DA998-03F8-4E78-8A13-3C55639D068E}" srcId="{23D5CF34-3AA2-4F60-8162-3ABC0DCF02FA}" destId="{3E02030A-C36D-41F8-A796-71E496F5FD56}" srcOrd="2" destOrd="0" parTransId="{64F53FF1-95BA-492C-A314-9FFC1577F550}" sibTransId="{AFA6D0A5-DCD9-496F-A0C9-51273BD70E1E}"/>
    <dgm:cxn modelId="{5515A699-F958-4F1F-A7A3-FFD8441EF6B8}" srcId="{23D5CF34-3AA2-4F60-8162-3ABC0DCF02FA}" destId="{E2863797-D0EC-4DB0-B8A8-53CE7E1BA35C}" srcOrd="0" destOrd="0" parTransId="{BD516095-B31B-4130-AFA9-52932F183F9A}" sibTransId="{7C66389D-BD86-4DCD-9728-76308F51A31E}"/>
    <dgm:cxn modelId="{9BE868BD-555C-4C42-9799-3E34F0221783}" type="presOf" srcId="{23D5CF34-3AA2-4F60-8162-3ABC0DCF02FA}" destId="{EB249B05-9054-4FB4-A3F6-6F4284C851FB}" srcOrd="0" destOrd="0" presId="urn:microsoft.com/office/officeart/2005/8/layout/hList1"/>
    <dgm:cxn modelId="{90663ADF-4CCC-4500-B53B-49715BFDD2EE}" srcId="{23D5CF34-3AA2-4F60-8162-3ABC0DCF02FA}" destId="{476AE418-26F0-4BB1-BF51-421CC10A3EBF}" srcOrd="1" destOrd="0" parTransId="{E649748F-9028-4EF4-8DA7-148DB5DEE3FA}" sibTransId="{4558B862-15A5-42EA-9939-B3F84595D2BC}"/>
    <dgm:cxn modelId="{2A347FE0-1103-44E0-BB79-8D51D33075AE}" type="presOf" srcId="{E2863797-D0EC-4DB0-B8A8-53CE7E1BA35C}" destId="{7524279C-9E70-4930-A216-F128216BD39D}" srcOrd="0" destOrd="0" presId="urn:microsoft.com/office/officeart/2005/8/layout/hList1"/>
    <dgm:cxn modelId="{CE89E2FF-84A8-4B0D-A511-EAEB43782ADB}" srcId="{AF450C57-B987-4F97-BCE6-E96255EDA5E1}" destId="{23D5CF34-3AA2-4F60-8162-3ABC0DCF02FA}" srcOrd="1" destOrd="0" parTransId="{B0300342-52A9-4C1B-8D70-73F254435E8A}" sibTransId="{E260066B-57D2-472D-BBC4-2072EF014D57}"/>
    <dgm:cxn modelId="{12C462C7-F446-41AF-B168-19C715244226}" type="presParOf" srcId="{76C7AA47-D2CD-46CF-8D15-C7A78C6E848D}" destId="{81D9A57A-4B5F-4CF9-A3EC-904C4F997538}" srcOrd="0" destOrd="0" presId="urn:microsoft.com/office/officeart/2005/8/layout/hList1"/>
    <dgm:cxn modelId="{9E6FFF5E-C74B-4D6A-8B7F-4CDBCBED70B6}" type="presParOf" srcId="{81D9A57A-4B5F-4CF9-A3EC-904C4F997538}" destId="{C39BBDA8-5598-4FEF-A8A9-7E36CCB65841}" srcOrd="0" destOrd="0" presId="urn:microsoft.com/office/officeart/2005/8/layout/hList1"/>
    <dgm:cxn modelId="{EAB3D8AE-CF9C-4FB4-B74A-BBC2143DB251}" type="presParOf" srcId="{81D9A57A-4B5F-4CF9-A3EC-904C4F997538}" destId="{03BF96FB-9886-4777-BFAB-C18668881B28}" srcOrd="1" destOrd="0" presId="urn:microsoft.com/office/officeart/2005/8/layout/hList1"/>
    <dgm:cxn modelId="{A6AA1D16-A41E-44AF-889D-F16F82A60500}" type="presParOf" srcId="{76C7AA47-D2CD-46CF-8D15-C7A78C6E848D}" destId="{DF0BC063-1219-4A65-8D37-302847F576A8}" srcOrd="1" destOrd="0" presId="urn:microsoft.com/office/officeart/2005/8/layout/hList1"/>
    <dgm:cxn modelId="{A5D4E407-ADBB-402B-B627-E0B45321434C}" type="presParOf" srcId="{76C7AA47-D2CD-46CF-8D15-C7A78C6E848D}" destId="{1B3A2F28-974F-4773-B2AB-6B7AE8ADDC67}" srcOrd="2" destOrd="0" presId="urn:microsoft.com/office/officeart/2005/8/layout/hList1"/>
    <dgm:cxn modelId="{261C940F-6188-4B99-910C-1A329976A4FD}" type="presParOf" srcId="{1B3A2F28-974F-4773-B2AB-6B7AE8ADDC67}" destId="{EB249B05-9054-4FB4-A3F6-6F4284C851FB}" srcOrd="0" destOrd="0" presId="urn:microsoft.com/office/officeart/2005/8/layout/hList1"/>
    <dgm:cxn modelId="{02D60E86-F2A6-42DF-B85B-CA8362E91A31}" type="presParOf" srcId="{1B3A2F28-974F-4773-B2AB-6B7AE8ADDC67}" destId="{7524279C-9E70-4930-A216-F128216BD3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BBDA8-5598-4FEF-A8A9-7E36CCB65841}">
      <dsp:nvSpPr>
        <dsp:cNvPr id="0" name=""/>
        <dsp:cNvSpPr/>
      </dsp:nvSpPr>
      <dsp:spPr>
        <a:xfrm>
          <a:off x="54" y="50701"/>
          <a:ext cx="5195355" cy="547200"/>
        </a:xfrm>
        <a:prstGeom prst="rect">
          <a:avLst/>
        </a:prstGeom>
        <a:solidFill>
          <a:srgbClr val="BB015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t>Cultura</a:t>
          </a:r>
        </a:p>
      </dsp:txBody>
      <dsp:txXfrm>
        <a:off x="54" y="50701"/>
        <a:ext cx="5195355" cy="547200"/>
      </dsp:txXfrm>
    </dsp:sp>
    <dsp:sp modelId="{03BF96FB-9886-4777-BFAB-C18668881B28}">
      <dsp:nvSpPr>
        <dsp:cNvPr id="0" name=""/>
        <dsp:cNvSpPr/>
      </dsp:nvSpPr>
      <dsp:spPr>
        <a:xfrm>
          <a:off x="54" y="552339"/>
          <a:ext cx="5195355" cy="14252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None/>
          </a:pPr>
          <a:r>
            <a:rPr lang="es-ES" sz="1600" kern="1200" dirty="0">
              <a:solidFill>
                <a:schemeClr val="tx1">
                  <a:lumMod val="75000"/>
                  <a:lumOff val="25000"/>
                </a:schemeClr>
              </a:solidFill>
              <a:latin typeface="+mn-lt"/>
              <a:ea typeface="+mn-ea"/>
              <a:cs typeface="+mn-cs"/>
            </a:rPr>
            <a:t>Se necesita ser conscientes y actuar en consecuencia con una Estrategia adecuada a cada organización. </a:t>
          </a:r>
        </a:p>
        <a:p>
          <a:pPr marL="171450" lvl="1" indent="-171450" algn="l" defTabSz="711200">
            <a:lnSpc>
              <a:spcPct val="90000"/>
            </a:lnSpc>
            <a:spcBef>
              <a:spcPct val="0"/>
            </a:spcBef>
            <a:spcAft>
              <a:spcPct val="15000"/>
            </a:spcAft>
            <a:buFontTx/>
            <a:buNone/>
          </a:pPr>
          <a:r>
            <a:rPr lang="es-ES" sz="1600" b="1" kern="1200" dirty="0">
              <a:solidFill>
                <a:schemeClr val="tx1">
                  <a:lumMod val="75000"/>
                  <a:lumOff val="25000"/>
                </a:schemeClr>
              </a:solidFill>
              <a:latin typeface="+mn-lt"/>
              <a:ea typeface="+mn-ea"/>
              <a:cs typeface="+mn-cs"/>
            </a:rPr>
            <a:t>La transformación Digital implica un cambio de mentalidad, una nueva cultura organizacional abierta a los cambios.</a:t>
          </a:r>
        </a:p>
      </dsp:txBody>
      <dsp:txXfrm>
        <a:off x="54" y="552339"/>
        <a:ext cx="5195355" cy="1425298"/>
      </dsp:txXfrm>
    </dsp:sp>
    <dsp:sp modelId="{EB249B05-9054-4FB4-A3F6-6F4284C851FB}">
      <dsp:nvSpPr>
        <dsp:cNvPr id="0" name=""/>
        <dsp:cNvSpPr/>
      </dsp:nvSpPr>
      <dsp:spPr>
        <a:xfrm>
          <a:off x="5922811" y="48583"/>
          <a:ext cx="5195355" cy="547200"/>
        </a:xfrm>
        <a:prstGeom prst="rect">
          <a:avLst/>
        </a:prstGeom>
        <a:solidFill>
          <a:srgbClr val="BB015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t>Capacitación técnica</a:t>
          </a:r>
        </a:p>
      </dsp:txBody>
      <dsp:txXfrm>
        <a:off x="5922811" y="48583"/>
        <a:ext cx="5195355" cy="547200"/>
      </dsp:txXfrm>
    </dsp:sp>
    <dsp:sp modelId="{7524279C-9E70-4930-A216-F128216BD39D}">
      <dsp:nvSpPr>
        <dsp:cNvPr id="0" name=""/>
        <dsp:cNvSpPr/>
      </dsp:nvSpPr>
      <dsp:spPr>
        <a:xfrm>
          <a:off x="5922759" y="552339"/>
          <a:ext cx="5195355" cy="14252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None/>
          </a:pPr>
          <a:r>
            <a:rPr lang="es-ES" sz="1600" kern="1200" dirty="0">
              <a:solidFill>
                <a:prstClr val="black">
                  <a:lumMod val="75000"/>
                  <a:lumOff val="25000"/>
                </a:prstClr>
              </a:solidFill>
              <a:latin typeface="Candara"/>
              <a:ea typeface="+mn-ea"/>
              <a:cs typeface="+mn-cs"/>
            </a:rPr>
            <a:t> Es </a:t>
          </a:r>
          <a:r>
            <a:rPr lang="es-ES" sz="1600" b="1" kern="1200" dirty="0">
              <a:solidFill>
                <a:prstClr val="black">
                  <a:lumMod val="75000"/>
                  <a:lumOff val="25000"/>
                </a:prstClr>
              </a:solidFill>
              <a:latin typeface="Candara"/>
              <a:ea typeface="+mn-ea"/>
              <a:cs typeface="+mn-cs"/>
            </a:rPr>
            <a:t>necesario el reciclaje interno </a:t>
          </a:r>
          <a:r>
            <a:rPr lang="es-ES" sz="1600" kern="1200" dirty="0">
              <a:solidFill>
                <a:prstClr val="black">
                  <a:lumMod val="75000"/>
                  <a:lumOff val="25000"/>
                </a:prstClr>
              </a:solidFill>
              <a:latin typeface="Candara"/>
              <a:ea typeface="+mn-ea"/>
              <a:cs typeface="+mn-cs"/>
            </a:rPr>
            <a:t>como la adaptación de los centros de formación con un  programa adaptado para los nuevos profesionales.</a:t>
          </a:r>
        </a:p>
        <a:p>
          <a:pPr marL="171450" lvl="1" indent="-171450" algn="l" defTabSz="711200">
            <a:lnSpc>
              <a:spcPct val="90000"/>
            </a:lnSpc>
            <a:spcBef>
              <a:spcPct val="0"/>
            </a:spcBef>
            <a:spcAft>
              <a:spcPct val="15000"/>
            </a:spcAft>
            <a:buFontTx/>
            <a:buNone/>
          </a:pPr>
          <a:r>
            <a:rPr lang="es-ES" sz="1600" kern="1200" dirty="0">
              <a:solidFill>
                <a:prstClr val="black">
                  <a:lumMod val="75000"/>
                  <a:lumOff val="25000"/>
                </a:prstClr>
              </a:solidFill>
              <a:latin typeface="Candara"/>
              <a:ea typeface="+mn-ea"/>
              <a:cs typeface="+mn-cs"/>
            </a:rPr>
            <a:t> </a:t>
          </a:r>
        </a:p>
        <a:p>
          <a:pPr marL="171450" lvl="1" indent="-171450" algn="l" defTabSz="711200">
            <a:lnSpc>
              <a:spcPct val="90000"/>
            </a:lnSpc>
            <a:spcBef>
              <a:spcPct val="0"/>
            </a:spcBef>
            <a:spcAft>
              <a:spcPct val="15000"/>
            </a:spcAft>
            <a:buFontTx/>
            <a:buNone/>
          </a:pPr>
          <a:r>
            <a:rPr lang="es-ES" sz="1600" kern="1200" dirty="0">
              <a:solidFill>
                <a:prstClr val="black">
                  <a:lumMod val="75000"/>
                  <a:lumOff val="25000"/>
                </a:prstClr>
              </a:solidFill>
              <a:latin typeface="Candara"/>
              <a:ea typeface="+mn-ea"/>
              <a:cs typeface="+mn-cs"/>
            </a:rPr>
            <a:t> ¿Cuáles son las competencias digitales?</a:t>
          </a:r>
        </a:p>
      </dsp:txBody>
      <dsp:txXfrm>
        <a:off x="5922759" y="552339"/>
        <a:ext cx="5195355" cy="14252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76363" cy="513508"/>
          </a:xfrm>
          <a:prstGeom prst="rect">
            <a:avLst/>
          </a:prstGeom>
        </p:spPr>
        <p:txBody>
          <a:bodyPr vert="horz" lIns="95381" tIns="47691" rIns="95381" bIns="47691" rtlCol="0"/>
          <a:lstStyle>
            <a:lvl1pPr algn="l">
              <a:defRPr sz="13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4021294" y="0"/>
            <a:ext cx="3076363" cy="513508"/>
          </a:xfrm>
          <a:prstGeom prst="rect">
            <a:avLst/>
          </a:prstGeom>
        </p:spPr>
        <p:txBody>
          <a:bodyPr vert="horz" lIns="95381" tIns="47691" rIns="95381" bIns="47691" rtlCol="0"/>
          <a:lstStyle>
            <a:lvl1pPr algn="r">
              <a:defRPr sz="1300"/>
            </a:lvl1pPr>
          </a:lstStyle>
          <a:p>
            <a:pPr rtl="0"/>
            <a:fld id="{E0C787AE-A2C6-4A28-BCC7-4D89EB21DEE5}" type="datetime1">
              <a:rPr lang="es-ES" smtClean="0"/>
              <a:pPr rtl="0"/>
              <a:t>22/10/2020</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9721110"/>
            <a:ext cx="3076363" cy="513507"/>
          </a:xfrm>
          <a:prstGeom prst="rect">
            <a:avLst/>
          </a:prstGeom>
        </p:spPr>
        <p:txBody>
          <a:bodyPr vert="horz" lIns="95381" tIns="47691" rIns="95381" bIns="47691" rtlCol="0" anchor="b"/>
          <a:lstStyle>
            <a:lvl1pPr algn="l">
              <a:defRPr sz="13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4021294" y="9721110"/>
            <a:ext cx="3076363" cy="513507"/>
          </a:xfrm>
          <a:prstGeom prst="rect">
            <a:avLst/>
          </a:prstGeom>
        </p:spPr>
        <p:txBody>
          <a:bodyPr vert="horz" lIns="95381" tIns="47691" rIns="95381" bIns="47691" rtlCol="0" anchor="b"/>
          <a:lstStyle>
            <a:lvl1pPr algn="r">
              <a:defRPr sz="1300"/>
            </a:lvl1pPr>
          </a:lstStyle>
          <a:p>
            <a:pPr rtl="0"/>
            <a:fld id="{682C0B10-7CAE-41E4-AB02-7E8B1FF2B898}" type="slidenum">
              <a:rPr lang="es-ES" smtClean="0"/>
              <a:pPr rtl="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5381" tIns="47691" rIns="95381" bIns="47691" rtlCol="0"/>
          <a:lstStyle>
            <a:lvl1pPr algn="l">
              <a:defRPr sz="1300"/>
            </a:lvl1pPr>
          </a:lstStyle>
          <a:p>
            <a:pPr rtl="0"/>
            <a:endParaRPr lang="es-ES" noProof="0"/>
          </a:p>
        </p:txBody>
      </p:sp>
      <p:sp>
        <p:nvSpPr>
          <p:cNvPr id="3" name="Marcador de fecha 2"/>
          <p:cNvSpPr>
            <a:spLocks noGrp="1"/>
          </p:cNvSpPr>
          <p:nvPr>
            <p:ph type="dt" idx="1"/>
          </p:nvPr>
        </p:nvSpPr>
        <p:spPr>
          <a:xfrm>
            <a:off x="4021294" y="0"/>
            <a:ext cx="3076363" cy="513508"/>
          </a:xfrm>
          <a:prstGeom prst="rect">
            <a:avLst/>
          </a:prstGeom>
        </p:spPr>
        <p:txBody>
          <a:bodyPr vert="horz" lIns="95381" tIns="47691" rIns="95381" bIns="47691" rtlCol="0"/>
          <a:lstStyle>
            <a:lvl1pPr algn="r">
              <a:defRPr sz="1300"/>
            </a:lvl1pPr>
          </a:lstStyle>
          <a:p>
            <a:pPr rtl="0"/>
            <a:fld id="{4BDA65D4-3BBC-4853-83D3-F449A9B7FDA5}" type="datetime1">
              <a:rPr lang="es-ES" noProof="0" smtClean="0"/>
              <a:pPr rtl="0"/>
              <a:t>22/10/2020</a:t>
            </a:fld>
            <a:endParaRPr lang="es-ES" noProof="0"/>
          </a:p>
        </p:txBody>
      </p:sp>
      <p:sp>
        <p:nvSpPr>
          <p:cNvPr id="4" name="Marcador de imagen de diapositiva 3"/>
          <p:cNvSpPr>
            <a:spLocks noGrp="1" noRot="1" noChangeAspect="1"/>
          </p:cNvSpPr>
          <p:nvPr>
            <p:ph type="sldImg" idx="2"/>
          </p:nvPr>
        </p:nvSpPr>
        <p:spPr>
          <a:xfrm>
            <a:off x="479425" y="1277938"/>
            <a:ext cx="6140450" cy="3454400"/>
          </a:xfrm>
          <a:prstGeom prst="rect">
            <a:avLst/>
          </a:prstGeom>
          <a:noFill/>
          <a:ln w="12700">
            <a:solidFill>
              <a:prstClr val="black"/>
            </a:solidFill>
          </a:ln>
        </p:spPr>
        <p:txBody>
          <a:bodyPr vert="horz" lIns="95381" tIns="47691" rIns="95381" bIns="47691" rtlCol="0" anchor="ctr"/>
          <a:lstStyle/>
          <a:p>
            <a:pPr rtl="0"/>
            <a:endParaRPr lang="es-ES" noProof="0"/>
          </a:p>
        </p:txBody>
      </p:sp>
      <p:sp>
        <p:nvSpPr>
          <p:cNvPr id="5" name="Marcador de posición de notas 4"/>
          <p:cNvSpPr>
            <a:spLocks noGrp="1"/>
          </p:cNvSpPr>
          <p:nvPr>
            <p:ph type="body" sz="quarter" idx="3"/>
          </p:nvPr>
        </p:nvSpPr>
        <p:spPr>
          <a:xfrm>
            <a:off x="709931" y="4925411"/>
            <a:ext cx="5679440" cy="4029879"/>
          </a:xfrm>
          <a:prstGeom prst="rect">
            <a:avLst/>
          </a:prstGeom>
        </p:spPr>
        <p:txBody>
          <a:bodyPr vert="horz" lIns="95381" tIns="47691" rIns="95381" bIns="47691"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721110"/>
            <a:ext cx="3076363" cy="513507"/>
          </a:xfrm>
          <a:prstGeom prst="rect">
            <a:avLst/>
          </a:prstGeom>
        </p:spPr>
        <p:txBody>
          <a:bodyPr vert="horz" lIns="95381" tIns="47691" rIns="95381" bIns="47691" rtlCol="0" anchor="b"/>
          <a:lstStyle>
            <a:lvl1pPr algn="l">
              <a:defRPr sz="1300"/>
            </a:lvl1pPr>
          </a:lstStyle>
          <a:p>
            <a:pPr rtl="0"/>
            <a:endParaRPr lang="es-ES" noProof="0"/>
          </a:p>
        </p:txBody>
      </p:sp>
      <p:sp>
        <p:nvSpPr>
          <p:cNvPr id="7" name="Marcador de posición de número de diapositiva 6"/>
          <p:cNvSpPr>
            <a:spLocks noGrp="1"/>
          </p:cNvSpPr>
          <p:nvPr>
            <p:ph type="sldNum" sz="quarter" idx="5"/>
          </p:nvPr>
        </p:nvSpPr>
        <p:spPr>
          <a:xfrm>
            <a:off x="4021294" y="9721110"/>
            <a:ext cx="3076363" cy="513507"/>
          </a:xfrm>
          <a:prstGeom prst="rect">
            <a:avLst/>
          </a:prstGeom>
        </p:spPr>
        <p:txBody>
          <a:bodyPr vert="horz" lIns="95381" tIns="47691" rIns="95381" bIns="47691" rtlCol="0" anchor="b"/>
          <a:lstStyle>
            <a:lvl1pPr algn="r">
              <a:defRPr sz="1300"/>
            </a:lvl1pPr>
          </a:lstStyle>
          <a:p>
            <a:pPr rtl="0"/>
            <a:fld id="{8530193B-564F-4854-8A52-728F3FB19C85}" type="slidenum">
              <a:rPr lang="es-ES" noProof="0" smtClean="0"/>
              <a:pPr rtl="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pPr rtl="0"/>
              <a:t>1</a:t>
            </a:fld>
            <a:endParaRPr lang="es-ES" dirty="0"/>
          </a:p>
        </p:txBody>
      </p:sp>
    </p:spTree>
    <p:extLst>
      <p:ext uri="{BB962C8B-B14F-4D97-AF65-F5344CB8AC3E}">
        <p14:creationId xmlns:p14="http://schemas.microsoft.com/office/powerpoint/2010/main" val="12539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12</a:t>
            </a:fld>
            <a:endParaRPr lang="es-ES" noProof="0"/>
          </a:p>
        </p:txBody>
      </p:sp>
    </p:spTree>
    <p:extLst>
      <p:ext uri="{BB962C8B-B14F-4D97-AF65-F5344CB8AC3E}">
        <p14:creationId xmlns:p14="http://schemas.microsoft.com/office/powerpoint/2010/main" val="92723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13</a:t>
            </a:fld>
            <a:endParaRPr lang="es-ES" noProof="0"/>
          </a:p>
        </p:txBody>
      </p:sp>
    </p:spTree>
    <p:extLst>
      <p:ext uri="{BB962C8B-B14F-4D97-AF65-F5344CB8AC3E}">
        <p14:creationId xmlns:p14="http://schemas.microsoft.com/office/powerpoint/2010/main" val="211623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14</a:t>
            </a:fld>
            <a:endParaRPr lang="es-ES" noProof="0"/>
          </a:p>
        </p:txBody>
      </p:sp>
    </p:spTree>
    <p:extLst>
      <p:ext uri="{BB962C8B-B14F-4D97-AF65-F5344CB8AC3E}">
        <p14:creationId xmlns:p14="http://schemas.microsoft.com/office/powerpoint/2010/main" val="305006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15</a:t>
            </a:fld>
            <a:endParaRPr lang="es-ES" noProof="0"/>
          </a:p>
        </p:txBody>
      </p:sp>
    </p:spTree>
    <p:extLst>
      <p:ext uri="{BB962C8B-B14F-4D97-AF65-F5344CB8AC3E}">
        <p14:creationId xmlns:p14="http://schemas.microsoft.com/office/powerpoint/2010/main" val="50105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16</a:t>
            </a:fld>
            <a:endParaRPr lang="es-ES" noProof="0"/>
          </a:p>
        </p:txBody>
      </p:sp>
    </p:spTree>
    <p:extLst>
      <p:ext uri="{BB962C8B-B14F-4D97-AF65-F5344CB8AC3E}">
        <p14:creationId xmlns:p14="http://schemas.microsoft.com/office/powerpoint/2010/main" val="61924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17</a:t>
            </a:fld>
            <a:endParaRPr lang="es-ES" noProof="0"/>
          </a:p>
        </p:txBody>
      </p:sp>
    </p:spTree>
    <p:extLst>
      <p:ext uri="{BB962C8B-B14F-4D97-AF65-F5344CB8AC3E}">
        <p14:creationId xmlns:p14="http://schemas.microsoft.com/office/powerpoint/2010/main" val="3497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18</a:t>
            </a:fld>
            <a:endParaRPr lang="es-ES" noProof="0"/>
          </a:p>
        </p:txBody>
      </p:sp>
    </p:spTree>
    <p:extLst>
      <p:ext uri="{BB962C8B-B14F-4D97-AF65-F5344CB8AC3E}">
        <p14:creationId xmlns:p14="http://schemas.microsoft.com/office/powerpoint/2010/main" val="142365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19</a:t>
            </a:fld>
            <a:endParaRPr lang="es-ES" noProof="0"/>
          </a:p>
        </p:txBody>
      </p:sp>
    </p:spTree>
    <p:extLst>
      <p:ext uri="{BB962C8B-B14F-4D97-AF65-F5344CB8AC3E}">
        <p14:creationId xmlns:p14="http://schemas.microsoft.com/office/powerpoint/2010/main" val="131323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defTabSz="953813">
              <a:defRPr/>
            </a:pPr>
            <a:fld id="{8530193B-564F-4854-8A52-728F3FB19C85}" type="slidenum">
              <a:rPr lang="es-ES">
                <a:solidFill>
                  <a:prstClr val="black"/>
                </a:solidFill>
                <a:latin typeface="Calibri" panose="020F0502020204030204"/>
              </a:rPr>
              <a:pPr defTabSz="953813">
                <a:defRPr/>
              </a:pPr>
              <a:t>20</a:t>
            </a:fld>
            <a:endParaRPr lang="es-ES">
              <a:solidFill>
                <a:prstClr val="black"/>
              </a:solidFill>
              <a:latin typeface="Calibri" panose="020F0502020204030204"/>
            </a:endParaRPr>
          </a:p>
        </p:txBody>
      </p:sp>
    </p:spTree>
    <p:extLst>
      <p:ext uri="{BB962C8B-B14F-4D97-AF65-F5344CB8AC3E}">
        <p14:creationId xmlns:p14="http://schemas.microsoft.com/office/powerpoint/2010/main" val="70098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21</a:t>
            </a:fld>
            <a:endParaRPr lang="es-ES" noProof="0"/>
          </a:p>
        </p:txBody>
      </p:sp>
    </p:spTree>
    <p:extLst>
      <p:ext uri="{BB962C8B-B14F-4D97-AF65-F5344CB8AC3E}">
        <p14:creationId xmlns:p14="http://schemas.microsoft.com/office/powerpoint/2010/main" val="32683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dirty="0"/>
              <a:t>Contexto: caracterización general del macro sector de las </a:t>
            </a:r>
            <a:r>
              <a:rPr lang="es-ES" dirty="0" err="1"/>
              <a:t>ICCs</a:t>
            </a:r>
            <a:endParaRPr lang="es-ES" dirty="0"/>
          </a:p>
          <a:p>
            <a:pPr lvl="0"/>
            <a:r>
              <a:rPr lang="es-ES" dirty="0"/>
              <a:t>Digitalización vs Trasformación Digital</a:t>
            </a:r>
          </a:p>
          <a:p>
            <a:pPr lvl="0"/>
            <a:r>
              <a:rPr lang="es-ES" dirty="0"/>
              <a:t>Situación actual: retos y necesidades</a:t>
            </a:r>
          </a:p>
          <a:p>
            <a:pPr lvl="0"/>
            <a:r>
              <a:rPr lang="es-ES" dirty="0"/>
              <a:t>Cambio de paradigma: oportunidades</a:t>
            </a:r>
          </a:p>
          <a:p>
            <a:pPr lvl="0"/>
            <a:r>
              <a:rPr lang="es-ES" dirty="0"/>
              <a:t>Casos prácticos de la digitalización en las ICC (ejemplos específicos en el mundo teatral): ALLTHEATRE, INVISIBLES, IMAC</a:t>
            </a:r>
          </a:p>
          <a:p>
            <a:pPr lvl="0"/>
            <a:r>
              <a:rPr lang="es-ES" dirty="0"/>
              <a:t>Conclusiones finales: ideas clave</a:t>
            </a:r>
          </a:p>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pPr rtl="0"/>
              <a:t>2</a:t>
            </a:fld>
            <a:endParaRPr lang="es-ES" dirty="0"/>
          </a:p>
        </p:txBody>
      </p:sp>
    </p:spTree>
    <p:extLst>
      <p:ext uri="{BB962C8B-B14F-4D97-AF65-F5344CB8AC3E}">
        <p14:creationId xmlns:p14="http://schemas.microsoft.com/office/powerpoint/2010/main" val="308721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22</a:t>
            </a:fld>
            <a:endParaRPr lang="es-ES" noProof="0"/>
          </a:p>
        </p:txBody>
      </p:sp>
    </p:spTree>
    <p:extLst>
      <p:ext uri="{BB962C8B-B14F-4D97-AF65-F5344CB8AC3E}">
        <p14:creationId xmlns:p14="http://schemas.microsoft.com/office/powerpoint/2010/main" val="413913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3</a:t>
            </a:fld>
            <a:endParaRPr lang="es-ES" noProof="0"/>
          </a:p>
        </p:txBody>
      </p:sp>
    </p:spTree>
    <p:extLst>
      <p:ext uri="{BB962C8B-B14F-4D97-AF65-F5344CB8AC3E}">
        <p14:creationId xmlns:p14="http://schemas.microsoft.com/office/powerpoint/2010/main" val="310662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4</a:t>
            </a:fld>
            <a:endParaRPr lang="es-ES" noProof="0"/>
          </a:p>
        </p:txBody>
      </p:sp>
    </p:spTree>
    <p:extLst>
      <p:ext uri="{BB962C8B-B14F-4D97-AF65-F5344CB8AC3E}">
        <p14:creationId xmlns:p14="http://schemas.microsoft.com/office/powerpoint/2010/main" val="280524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600" dirty="0"/>
              <a:t>Los efectos de la digitalización </a:t>
            </a:r>
            <a:r>
              <a:rPr lang="es-ES" sz="1600" b="1" dirty="0"/>
              <a:t>en las artes escénicas </a:t>
            </a:r>
            <a:r>
              <a:rPr lang="es-ES" sz="1600" dirty="0"/>
              <a:t>son muy distintos, evidentemente, a los de otras actividades culturales, como la música o la edición de libros: la experiencia de la danza o el teatro no se puede traducir a bits. [7]</a:t>
            </a:r>
          </a:p>
          <a:p>
            <a:pPr algn="just"/>
            <a:endParaRPr lang="es-ES" sz="1600" dirty="0"/>
          </a:p>
          <a:p>
            <a:pPr marL="0" lvl="0" indent="-371475" algn="just">
              <a:spcBef>
                <a:spcPts val="1000"/>
              </a:spcBef>
              <a:buNone/>
            </a:pPr>
            <a:r>
              <a:rPr lang="es-ES" sz="1600" dirty="0"/>
              <a:t>Las nuevas tecnologías pueden servir de puente hacia las audiencias jóvenes, en principio menos predispuestas a este tipo de espectáculos. Se trataría de desarrollar estrategias de marketing y comunicación capaces de conectar con una nueva generación que se acerca a la cultura desde las redes sociales, la Realidad Virtual, la gamificación…</a:t>
            </a:r>
          </a:p>
          <a:p>
            <a:pPr marL="542925" lvl="2" indent="0" algn="just">
              <a:spcBef>
                <a:spcPts val="1000"/>
              </a:spcBef>
              <a:buNone/>
            </a:pPr>
            <a:endParaRPr lang="es-ES" sz="1600" dirty="0"/>
          </a:p>
          <a:p>
            <a:pPr marL="0" marR="0" lvl="0" indent="-371475" algn="just" defTabSz="914400" rtl="0" eaLnBrk="1" fontAlgn="auto" latinLnBrk="0" hangingPunct="1">
              <a:lnSpc>
                <a:spcPct val="100000"/>
              </a:lnSpc>
              <a:spcBef>
                <a:spcPts val="1000"/>
              </a:spcBef>
              <a:spcAft>
                <a:spcPts val="0"/>
              </a:spcAft>
              <a:buClrTx/>
              <a:buSzTx/>
              <a:buFontTx/>
              <a:buNone/>
              <a:tabLst/>
              <a:defRPr/>
            </a:pPr>
            <a:r>
              <a:rPr lang="es-ES" sz="1600" dirty="0"/>
              <a:t>La aparición de los soportes de carácter digital cambia el panorama relacionado con los derechos de </a:t>
            </a:r>
            <a:r>
              <a:rPr lang="es-ES" sz="1600" b="1" dirty="0"/>
              <a:t>propiedad intelectual, derechos de autor</a:t>
            </a:r>
            <a:r>
              <a:rPr lang="es-ES" sz="1600" dirty="0"/>
              <a:t>. Es necesario una tecnología para gestionar los derechos digitales (digital </a:t>
            </a:r>
            <a:r>
              <a:rPr lang="es-ES" sz="1600" dirty="0" err="1"/>
              <a:t>rights</a:t>
            </a:r>
            <a:r>
              <a:rPr lang="es-ES" sz="1600" dirty="0"/>
              <a:t> </a:t>
            </a:r>
            <a:r>
              <a:rPr lang="es-ES" sz="1600" dirty="0" err="1"/>
              <a:t>management</a:t>
            </a:r>
            <a:r>
              <a:rPr lang="es-ES" sz="1600" dirty="0"/>
              <a:t>, DRM) dirigida a encriptar y distribuir la información de forma segura y autorizada. En este caso, la tecnología </a:t>
            </a:r>
            <a:r>
              <a:rPr lang="es-ES" sz="1600" dirty="0" err="1"/>
              <a:t>blockchain</a:t>
            </a:r>
            <a:r>
              <a:rPr lang="es-ES" sz="1600" dirty="0"/>
              <a:t> tiene un gran potencial para la gestión de la PI. [10]</a:t>
            </a:r>
          </a:p>
          <a:p>
            <a:pPr marL="542925" lvl="2" indent="0" algn="just">
              <a:spcBef>
                <a:spcPts val="1000"/>
              </a:spcBef>
              <a:buNone/>
            </a:pPr>
            <a:endParaRPr lang="es-ES" sz="1600" dirty="0"/>
          </a:p>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7</a:t>
            </a:fld>
            <a:endParaRPr lang="es-ES" noProof="0"/>
          </a:p>
        </p:txBody>
      </p:sp>
    </p:spTree>
    <p:extLst>
      <p:ext uri="{BB962C8B-B14F-4D97-AF65-F5344CB8AC3E}">
        <p14:creationId xmlns:p14="http://schemas.microsoft.com/office/powerpoint/2010/main" val="334624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8</a:t>
            </a:fld>
            <a:endParaRPr lang="es-ES" noProof="0"/>
          </a:p>
        </p:txBody>
      </p:sp>
    </p:spTree>
    <p:extLst>
      <p:ext uri="{BB962C8B-B14F-4D97-AF65-F5344CB8AC3E}">
        <p14:creationId xmlns:p14="http://schemas.microsoft.com/office/powerpoint/2010/main" val="280718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9</a:t>
            </a:fld>
            <a:endParaRPr lang="es-ES" noProof="0"/>
          </a:p>
        </p:txBody>
      </p:sp>
    </p:spTree>
    <p:extLst>
      <p:ext uri="{BB962C8B-B14F-4D97-AF65-F5344CB8AC3E}">
        <p14:creationId xmlns:p14="http://schemas.microsoft.com/office/powerpoint/2010/main" val="387099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10</a:t>
            </a:fld>
            <a:endParaRPr lang="es-ES" noProof="0"/>
          </a:p>
        </p:txBody>
      </p:sp>
    </p:spTree>
    <p:extLst>
      <p:ext uri="{BB962C8B-B14F-4D97-AF65-F5344CB8AC3E}">
        <p14:creationId xmlns:p14="http://schemas.microsoft.com/office/powerpoint/2010/main" val="239663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11</a:t>
            </a:fld>
            <a:endParaRPr lang="es-ES" noProof="0"/>
          </a:p>
        </p:txBody>
      </p:sp>
    </p:spTree>
    <p:extLst>
      <p:ext uri="{BB962C8B-B14F-4D97-AF65-F5344CB8AC3E}">
        <p14:creationId xmlns:p14="http://schemas.microsoft.com/office/powerpoint/2010/main" val="36305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l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3800" b="1" spc="-300" dirty="0"/>
            </a:lvl1pPr>
          </a:lstStyle>
          <a:p>
            <a:pPr lvl="0" algn="r" rtl="0"/>
            <a:r>
              <a:rPr lang="es-ES" noProof="0" dirty="0"/>
              <a:t>Haga clic para editar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es-ES"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4" name="Marcador de posición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s-ES" noProof="0" smtClean="0"/>
              <a:pPr rtl="0"/>
              <a:t>‹Nº›</a:t>
            </a:fld>
            <a:endParaRPr lang="es-ES" noProof="0"/>
          </a:p>
        </p:txBody>
      </p:sp>
      <p:sp>
        <p:nvSpPr>
          <p:cNvPr id="4" name="Título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a:t>
            </a:r>
            <a:br>
              <a:rPr lang="es-ES" noProof="0"/>
            </a:br>
            <a:r>
              <a:rPr lang="es-ES" noProof="0"/>
              <a:t>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90000"/>
              </a:lnSpc>
              <a:defRPr lang="en-ZA" sz="3800" b="1" spc="-300" dirty="0"/>
            </a:lvl1pPr>
          </a:lstStyle>
          <a:p>
            <a:pPr lvl="0" algn="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a:t>
            </a:r>
            <a:br>
              <a:rPr lang="es-ES" noProof="0" dirty="0"/>
            </a:br>
            <a:r>
              <a:rPr lang="es-ES" noProof="0" dirty="0"/>
              <a:t>su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80000"/>
              </a:lnSpc>
              <a:defRPr sz="3800" b="1" spc="-300">
                <a:solidFill>
                  <a:schemeClr val="tx1">
                    <a:lumMod val="75000"/>
                    <a:lumOff val="25000"/>
                  </a:schemeClr>
                </a:solidFill>
                <a:latin typeface="+mj-lt"/>
              </a:defRPr>
            </a:lvl1pPr>
          </a:lstStyle>
          <a:p>
            <a:pP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11760000" cy="54649"/>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49"/>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de la imagen del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800" b="1" spc="-300">
                <a:solidFill>
                  <a:schemeClr val="tx1">
                    <a:lumMod val="75000"/>
                    <a:lumOff val="25000"/>
                  </a:schemeClr>
                </a:solidFill>
              </a:defRPr>
            </a:lvl1pPr>
          </a:lstStyle>
          <a:p>
            <a:pPr rtl="0"/>
            <a:r>
              <a:rPr lang="es-ES" noProof="0" dirty="0"/>
              <a:t>Edite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noProof="0" smtClean="0"/>
              <a:pPr rtl="0"/>
              <a:t>‹Nº›</a:t>
            </a:fld>
            <a:endParaRPr lang="es-ES" noProof="0"/>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la imagen del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3800" b="1" spc="-300">
                <a:solidFill>
                  <a:schemeClr val="tx1">
                    <a:lumMod val="75000"/>
                    <a:lumOff val="25000"/>
                  </a:schemeClr>
                </a:solidFill>
              </a:defRPr>
            </a:lvl1pPr>
          </a:lstStyle>
          <a:p>
            <a:pPr rtl="0"/>
            <a:r>
              <a:rPr lang="es-ES" noProof="0" dirty="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a:xfrm>
            <a:off x="11760000" y="6378725"/>
            <a:ext cx="432000" cy="424684"/>
          </a:xfrm>
        </p:spPr>
        <p:txBody>
          <a:bodyPr rtlCol="0"/>
          <a:lstStyle/>
          <a:p>
            <a:pPr rtl="0"/>
            <a:fld id="{19B51A1E-902D-48AF-9020-955120F399B6}" type="slidenum">
              <a:rPr lang="es-ES" noProof="0" smtClean="0"/>
              <a:pPr rtl="0"/>
              <a:t>‹Nº›</a:t>
            </a:fld>
            <a:endParaRPr lang="es-ES" noProof="0" dirty="0"/>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Escriba la leyenda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5" name="Título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400" b="1" spc="-300" dirty="0"/>
            </a:lvl1pPr>
          </a:lstStyle>
          <a:p>
            <a:pPr lvl="0" algn="r" rtl="0"/>
            <a:r>
              <a:rPr lang="es-ES"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s-ES" noProof="0" smtClean="0"/>
              <a:pPr rtl="0"/>
              <a:t>‹Nº›</a:t>
            </a:fld>
            <a:endParaRPr lang="es-ES" noProof="0"/>
          </a:p>
        </p:txBody>
      </p:sp>
      <p:pic>
        <p:nvPicPr>
          <p:cNvPr id="4" name="Imagen 3">
            <a:extLst>
              <a:ext uri="{FF2B5EF4-FFF2-40B4-BE49-F238E27FC236}">
                <a16:creationId xmlns:a16="http://schemas.microsoft.com/office/drawing/2014/main" id="{A964609A-C773-4989-8FB9-A02C67BA7CF7}"/>
              </a:ext>
            </a:extLst>
          </p:cNvPr>
          <p:cNvPicPr>
            <a:picLocks noChangeAspect="1"/>
          </p:cNvPicPr>
          <p:nvPr userDrawn="1"/>
        </p:nvPicPr>
        <p:blipFill>
          <a:blip r:embed="rId2"/>
          <a:stretch>
            <a:fillRect/>
          </a:stretch>
        </p:blipFill>
        <p:spPr>
          <a:xfrm>
            <a:off x="8759022" y="6348685"/>
            <a:ext cx="1021080" cy="426511"/>
          </a:xfrm>
          <a:prstGeom prst="rect">
            <a:avLst/>
          </a:prstGeom>
        </p:spPr>
      </p:pic>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C825DB53-D610-4A40-AFDC-EBC47DB613CE}"/>
              </a:ext>
            </a:extLst>
          </p:cNvPr>
          <p:cNvSpPr/>
          <p:nvPr/>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Forma libre: Forma 30">
            <a:extLst>
              <a:ext uri="{FF2B5EF4-FFF2-40B4-BE49-F238E27FC236}">
                <a16:creationId xmlns:a16="http://schemas.microsoft.com/office/drawing/2014/main" id="{C2B9A6A4-83D0-40B1-8B15-964C84BF0705}"/>
              </a:ext>
            </a:extLst>
          </p:cNvPr>
          <p:cNvSpPr/>
          <p:nvPr/>
        </p:nvSpPr>
        <p:spPr>
          <a:xfrm>
            <a:off x="0" y="6348272"/>
            <a:ext cx="9780102" cy="455079"/>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s-ES" noProof="0" smtClean="0"/>
              <a:pPr rtl="0"/>
              <a:t>‹Nº›</a:t>
            </a:fld>
            <a:endParaRPr lang="es-ES" noProof="0"/>
          </a:p>
        </p:txBody>
      </p:sp>
      <p:sp>
        <p:nvSpPr>
          <p:cNvPr id="9" name="Rectángulo 8">
            <a:extLst>
              <a:ext uri="{FF2B5EF4-FFF2-40B4-BE49-F238E27FC236}">
                <a16:creationId xmlns:a16="http://schemas.microsoft.com/office/drawing/2014/main" id="{4BC39664-EB8B-4A32-915A-D4308F792772}"/>
              </a:ext>
            </a:extLst>
          </p:cNvPr>
          <p:cNvSpPr/>
          <p:nvPr/>
        </p:nvSpPr>
        <p:spPr>
          <a:xfrm>
            <a:off x="0" y="6803350"/>
            <a:ext cx="11760000" cy="68423"/>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9B49670D-8F18-44A8-B217-67B412095C0D}"/>
              </a:ext>
            </a:extLst>
          </p:cNvPr>
          <p:cNvSpPr/>
          <p:nvPr/>
        </p:nvSpPr>
        <p:spPr>
          <a:xfrm>
            <a:off x="11760000" y="6803351"/>
            <a:ext cx="432000" cy="54650"/>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p:nvCxnSpPr>
        <p:spPr>
          <a:xfrm flipH="1">
            <a:off x="3978315" y="6348273"/>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4D5D6168-A010-41B0-A95C-01F420172CE3}"/>
              </a:ext>
            </a:extLst>
          </p:cNvPr>
          <p:cNvPicPr>
            <a:picLocks noChangeAspect="1"/>
          </p:cNvPicPr>
          <p:nvPr/>
        </p:nvPicPr>
        <p:blipFill rotWithShape="1">
          <a:blip r:embed="rId16"/>
          <a:srcRect r="49079"/>
          <a:stretch/>
        </p:blipFill>
        <p:spPr>
          <a:xfrm>
            <a:off x="1669880" y="6415023"/>
            <a:ext cx="1170768" cy="354093"/>
          </a:xfrm>
          <a:prstGeom prst="rect">
            <a:avLst/>
          </a:prstGeom>
        </p:spPr>
      </p:pic>
      <p:pic>
        <p:nvPicPr>
          <p:cNvPr id="19" name="Imagen 18">
            <a:extLst>
              <a:ext uri="{FF2B5EF4-FFF2-40B4-BE49-F238E27FC236}">
                <a16:creationId xmlns:a16="http://schemas.microsoft.com/office/drawing/2014/main" id="{A919B458-A642-4A7B-823E-2D9C60792374}"/>
              </a:ext>
            </a:extLst>
          </p:cNvPr>
          <p:cNvPicPr>
            <a:picLocks noChangeAspect="1"/>
          </p:cNvPicPr>
          <p:nvPr/>
        </p:nvPicPr>
        <p:blipFill>
          <a:blip r:embed="rId17"/>
          <a:stretch>
            <a:fillRect/>
          </a:stretch>
        </p:blipFill>
        <p:spPr>
          <a:xfrm>
            <a:off x="424559" y="6371351"/>
            <a:ext cx="847709" cy="354093"/>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alltheater.e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mailto:voila@voilaproduccione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voilaproducciones.com/espectaculos/invisibl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mac@i2cat.net"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imac-project.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Marcador de posición de imagen 6" descr="Imagen que contiene texto&#10;&#10;Descripción generada con confianza muy alta">
            <a:extLst>
              <a:ext uri="{FF2B5EF4-FFF2-40B4-BE49-F238E27FC236}">
                <a16:creationId xmlns:a16="http://schemas.microsoft.com/office/drawing/2014/main" id="{A9797270-8261-450B-A235-6CA0944D17C5}"/>
              </a:ext>
            </a:extLst>
          </p:cNvPr>
          <p:cNvPicPr>
            <a:picLocks noGrp="1" noChangeAspect="1"/>
          </p:cNvPicPr>
          <p:nvPr>
            <p:ph type="pic" sz="quarter" idx="10"/>
          </p:nvPr>
        </p:nvPicPr>
        <p:blipFill rotWithShape="1">
          <a:blip r:embed="rId3">
            <a:alphaModFix amt="50000"/>
          </a:blip>
          <a:srcRect b="15730"/>
          <a:stretch/>
        </p:blipFill>
        <p:spPr>
          <a:xfrm>
            <a:off x="20" y="1"/>
            <a:ext cx="12191980" cy="6857999"/>
          </a:xfrm>
          <a:prstGeom prst="rect">
            <a:avLst/>
          </a:prstGeom>
        </p:spPr>
      </p:pic>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484909" y="2175171"/>
            <a:ext cx="5222103" cy="2224828"/>
          </a:xfrm>
        </p:spPr>
        <p:txBody>
          <a:bodyPr vert="horz" lIns="91440" tIns="45720" rIns="91440" bIns="45720" rtlCol="0" anchor="b">
            <a:normAutofit/>
          </a:bodyPr>
          <a:lstStyle/>
          <a:p>
            <a:pPr algn="l">
              <a:lnSpc>
                <a:spcPct val="90000"/>
              </a:lnSpc>
            </a:pPr>
            <a:r>
              <a:rPr lang="es-ES" sz="4400" dirty="0">
                <a:solidFill>
                  <a:srgbClr val="FFFFFF"/>
                </a:solidFill>
              </a:rPr>
              <a:t>Informe: </a:t>
            </a:r>
            <a:br>
              <a:rPr lang="es-ES" sz="4400" dirty="0">
                <a:solidFill>
                  <a:srgbClr val="FFFFFF"/>
                </a:solidFill>
              </a:rPr>
            </a:br>
            <a:r>
              <a:rPr lang="es-ES" sz="4400" dirty="0">
                <a:solidFill>
                  <a:srgbClr val="FFFFFF"/>
                </a:solidFill>
              </a:rPr>
              <a:t>Análisis de la Digitalización en las ICC</a:t>
            </a:r>
          </a:p>
        </p:txBody>
      </p:sp>
      <p:sp>
        <p:nvSpPr>
          <p:cNvPr id="4" name="Subtítulo 3">
            <a:extLst>
              <a:ext uri="{FF2B5EF4-FFF2-40B4-BE49-F238E27FC236}">
                <a16:creationId xmlns:a16="http://schemas.microsoft.com/office/drawing/2014/main" id="{4772945D-CA91-4CFE-8EB7-941C7618C994}"/>
              </a:ext>
            </a:extLst>
          </p:cNvPr>
          <p:cNvSpPr>
            <a:spLocks noGrp="1"/>
          </p:cNvSpPr>
          <p:nvPr>
            <p:ph type="subTitle" idx="1"/>
          </p:nvPr>
        </p:nvSpPr>
        <p:spPr>
          <a:xfrm>
            <a:off x="484908" y="4481804"/>
            <a:ext cx="5222103" cy="563441"/>
          </a:xfrm>
        </p:spPr>
        <p:txBody>
          <a:bodyPr vert="horz" lIns="91440" tIns="45720" rIns="91440" bIns="45720" rtlCol="0">
            <a:normAutofit/>
          </a:bodyPr>
          <a:lstStyle/>
          <a:p>
            <a:pPr algn="ctr"/>
            <a:r>
              <a:rPr lang="es-ES" sz="2400" dirty="0">
                <a:solidFill>
                  <a:schemeClr val="bg2">
                    <a:lumMod val="75000"/>
                  </a:schemeClr>
                </a:solidFill>
              </a:rPr>
              <a:t>Marzo 2019</a:t>
            </a:r>
          </a:p>
        </p:txBody>
      </p:sp>
      <p:sp>
        <p:nvSpPr>
          <p:cNvPr id="8" name="Elipse 7">
            <a:extLst>
              <a:ext uri="{FF2B5EF4-FFF2-40B4-BE49-F238E27FC236}">
                <a16:creationId xmlns:a16="http://schemas.microsoft.com/office/drawing/2014/main" id="{04984036-570F-48D8-B027-48940101B580}"/>
              </a:ext>
            </a:extLst>
          </p:cNvPr>
          <p:cNvSpPr/>
          <p:nvPr/>
        </p:nvSpPr>
        <p:spPr>
          <a:xfrm>
            <a:off x="5936580" y="945802"/>
            <a:ext cx="6361144" cy="636114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Imagen 9">
            <a:extLst>
              <a:ext uri="{FF2B5EF4-FFF2-40B4-BE49-F238E27FC236}">
                <a16:creationId xmlns:a16="http://schemas.microsoft.com/office/drawing/2014/main" id="{A89B986D-1E29-4317-B7AF-720433FF7989}"/>
              </a:ext>
            </a:extLst>
          </p:cNvPr>
          <p:cNvPicPr>
            <a:picLocks noChangeAspect="1"/>
          </p:cNvPicPr>
          <p:nvPr/>
        </p:nvPicPr>
        <p:blipFill>
          <a:blip r:embed="rId4"/>
          <a:stretch>
            <a:fillRect/>
          </a:stretch>
        </p:blipFill>
        <p:spPr>
          <a:xfrm>
            <a:off x="9665561" y="2231983"/>
            <a:ext cx="1771016" cy="970653"/>
          </a:xfrm>
          <a:prstGeom prst="rect">
            <a:avLst/>
          </a:prstGeom>
        </p:spPr>
      </p:pic>
      <p:pic>
        <p:nvPicPr>
          <p:cNvPr id="11" name="Imagen 10">
            <a:extLst>
              <a:ext uri="{FF2B5EF4-FFF2-40B4-BE49-F238E27FC236}">
                <a16:creationId xmlns:a16="http://schemas.microsoft.com/office/drawing/2014/main" id="{8B15DEC0-3334-45AE-8BA5-F486137A1E3B}"/>
              </a:ext>
            </a:extLst>
          </p:cNvPr>
          <p:cNvPicPr>
            <a:picLocks noChangeAspect="1"/>
          </p:cNvPicPr>
          <p:nvPr/>
        </p:nvPicPr>
        <p:blipFill>
          <a:blip r:embed="rId5"/>
          <a:stretch>
            <a:fillRect/>
          </a:stretch>
        </p:blipFill>
        <p:spPr>
          <a:xfrm>
            <a:off x="7043449" y="2231983"/>
            <a:ext cx="2073703" cy="866198"/>
          </a:xfrm>
          <a:prstGeom prst="rect">
            <a:avLst/>
          </a:prstGeom>
        </p:spPr>
      </p:pic>
      <p:pic>
        <p:nvPicPr>
          <p:cNvPr id="13" name="Imagen 12">
            <a:extLst>
              <a:ext uri="{FF2B5EF4-FFF2-40B4-BE49-F238E27FC236}">
                <a16:creationId xmlns:a16="http://schemas.microsoft.com/office/drawing/2014/main" id="{10FD9EE4-2350-4627-814F-E08F3712DA0D}"/>
              </a:ext>
            </a:extLst>
          </p:cNvPr>
          <p:cNvPicPr>
            <a:picLocks noChangeAspect="1"/>
          </p:cNvPicPr>
          <p:nvPr/>
        </p:nvPicPr>
        <p:blipFill>
          <a:blip r:embed="rId6"/>
          <a:stretch>
            <a:fillRect/>
          </a:stretch>
        </p:blipFill>
        <p:spPr>
          <a:xfrm>
            <a:off x="7951292" y="4214645"/>
            <a:ext cx="2331720" cy="754166"/>
          </a:xfrm>
          <a:prstGeom prst="rect">
            <a:avLst/>
          </a:prstGeom>
        </p:spPr>
      </p:pic>
      <p:sp>
        <p:nvSpPr>
          <p:cNvPr id="14" name="Rectángulo 13">
            <a:extLst>
              <a:ext uri="{FF2B5EF4-FFF2-40B4-BE49-F238E27FC236}">
                <a16:creationId xmlns:a16="http://schemas.microsoft.com/office/drawing/2014/main" id="{CB538D23-811F-411F-BF8C-9A9AE52E8A9E}"/>
              </a:ext>
            </a:extLst>
          </p:cNvPr>
          <p:cNvSpPr/>
          <p:nvPr/>
        </p:nvSpPr>
        <p:spPr>
          <a:xfrm>
            <a:off x="6990743" y="3817972"/>
            <a:ext cx="3452347" cy="369332"/>
          </a:xfrm>
          <a:prstGeom prst="rect">
            <a:avLst/>
          </a:prstGeom>
        </p:spPr>
        <p:txBody>
          <a:bodyPr wrap="square">
            <a:spAutoFit/>
          </a:bodyPr>
          <a:lstStyle/>
          <a:p>
            <a:r>
              <a:rPr lang="es-ES" dirty="0">
                <a:solidFill>
                  <a:schemeClr val="bg2">
                    <a:lumMod val="75000"/>
                  </a:schemeClr>
                </a:solidFill>
              </a:rPr>
              <a:t>Actividad</a:t>
            </a:r>
            <a:r>
              <a:rPr lang="en-US" dirty="0">
                <a:solidFill>
                  <a:schemeClr val="bg2">
                    <a:lumMod val="75000"/>
                  </a:schemeClr>
                </a:solidFill>
              </a:rPr>
              <a:t> </a:t>
            </a:r>
            <a:r>
              <a:rPr lang="es-ES" dirty="0">
                <a:solidFill>
                  <a:schemeClr val="bg2">
                    <a:lumMod val="75000"/>
                  </a:schemeClr>
                </a:solidFill>
              </a:rPr>
              <a:t>subvencionada</a:t>
            </a:r>
            <a:r>
              <a:rPr lang="en-US" dirty="0">
                <a:solidFill>
                  <a:schemeClr val="bg2">
                    <a:lumMod val="75000"/>
                  </a:schemeClr>
                </a:solidFill>
              </a:rPr>
              <a:t> </a:t>
            </a:r>
            <a:r>
              <a:rPr lang="es-ES" dirty="0">
                <a:solidFill>
                  <a:schemeClr val="bg2">
                    <a:lumMod val="75000"/>
                  </a:schemeClr>
                </a:solidFill>
              </a:rPr>
              <a:t>por</a:t>
            </a:r>
            <a:r>
              <a:rPr lang="en-US" dirty="0">
                <a:solidFill>
                  <a:schemeClr val="bg2">
                    <a:lumMod val="75000"/>
                  </a:schemeClr>
                </a:solidFill>
              </a:rPr>
              <a:t>:</a:t>
            </a:r>
            <a:endParaRPr lang="es-ES" dirty="0">
              <a:solidFill>
                <a:schemeClr val="bg2">
                  <a:lumMod val="75000"/>
                </a:schemeClr>
              </a:solidFill>
            </a:endParaRPr>
          </a:p>
        </p:txBody>
      </p:sp>
      <p:sp>
        <p:nvSpPr>
          <p:cNvPr id="15" name="Rectángulo 14">
            <a:extLst>
              <a:ext uri="{FF2B5EF4-FFF2-40B4-BE49-F238E27FC236}">
                <a16:creationId xmlns:a16="http://schemas.microsoft.com/office/drawing/2014/main" id="{7AD3C3EA-09E0-4AD5-9D8A-0DC5C1FA5DC2}"/>
              </a:ext>
            </a:extLst>
          </p:cNvPr>
          <p:cNvSpPr/>
          <p:nvPr/>
        </p:nvSpPr>
        <p:spPr>
          <a:xfrm>
            <a:off x="7101578" y="5494374"/>
            <a:ext cx="3452347" cy="369332"/>
          </a:xfrm>
          <a:prstGeom prst="rect">
            <a:avLst/>
          </a:prstGeom>
        </p:spPr>
        <p:txBody>
          <a:bodyPr wrap="square">
            <a:spAutoFit/>
          </a:bodyPr>
          <a:lstStyle/>
          <a:p>
            <a:r>
              <a:rPr lang="es-ES" dirty="0">
                <a:solidFill>
                  <a:schemeClr val="bg2">
                    <a:lumMod val="75000"/>
                  </a:schemeClr>
                </a:solidFill>
              </a:rPr>
              <a:t>Realizada por:</a:t>
            </a:r>
            <a:endParaRPr lang="es-ES" dirty="0"/>
          </a:p>
        </p:txBody>
      </p:sp>
      <p:pic>
        <p:nvPicPr>
          <p:cNvPr id="16" name="Imagen 15">
            <a:extLst>
              <a:ext uri="{FF2B5EF4-FFF2-40B4-BE49-F238E27FC236}">
                <a16:creationId xmlns:a16="http://schemas.microsoft.com/office/drawing/2014/main" id="{AF0A00DD-AB35-4778-97C8-B8F5FA5FFF13}"/>
              </a:ext>
            </a:extLst>
          </p:cNvPr>
          <p:cNvPicPr>
            <a:picLocks noChangeAspect="1"/>
          </p:cNvPicPr>
          <p:nvPr/>
        </p:nvPicPr>
        <p:blipFill>
          <a:blip r:embed="rId7"/>
          <a:stretch>
            <a:fillRect/>
          </a:stretch>
        </p:blipFill>
        <p:spPr>
          <a:xfrm>
            <a:off x="8138125" y="5942046"/>
            <a:ext cx="2153258" cy="512992"/>
          </a:xfrm>
          <a:prstGeom prst="rect">
            <a:avLst/>
          </a:prstGeom>
        </p:spPr>
      </p:pic>
    </p:spTree>
    <p:extLst>
      <p:ext uri="{BB962C8B-B14F-4D97-AF65-F5344CB8AC3E}">
        <p14:creationId xmlns:p14="http://schemas.microsoft.com/office/powerpoint/2010/main" val="3070579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s-ES" dirty="0"/>
              <a:t>2.3. Escenario en el que nos encontramos</a:t>
            </a:r>
          </a:p>
        </p:txBody>
      </p:sp>
      <p:sp>
        <p:nvSpPr>
          <p:cNvPr id="4" name="Marcador de texto 3">
            <a:extLst>
              <a:ext uri="{FF2B5EF4-FFF2-40B4-BE49-F238E27FC236}">
                <a16:creationId xmlns:a16="http://schemas.microsoft.com/office/drawing/2014/main" id="{6AB259A0-0017-492F-A0DC-4B70C7052AE0}"/>
              </a:ext>
            </a:extLst>
          </p:cNvPr>
          <p:cNvSpPr>
            <a:spLocks noGrp="1"/>
          </p:cNvSpPr>
          <p:nvPr>
            <p:ph type="body" idx="1"/>
          </p:nvPr>
        </p:nvSpPr>
        <p:spPr>
          <a:xfrm>
            <a:off x="432000" y="1757117"/>
            <a:ext cx="5472000" cy="360000"/>
          </a:xfrm>
        </p:spPr>
        <p:txBody>
          <a:bodyPr rtlCol="0"/>
          <a:lstStyle/>
          <a:p>
            <a:pPr rtl="0"/>
            <a:r>
              <a:rPr lang="es-ES" dirty="0"/>
              <a:t>Marco regulatorio</a:t>
            </a:r>
          </a:p>
        </p:txBody>
      </p:sp>
      <p:sp>
        <p:nvSpPr>
          <p:cNvPr id="5" name="Marcador de contenido 4">
            <a:extLst>
              <a:ext uri="{FF2B5EF4-FFF2-40B4-BE49-F238E27FC236}">
                <a16:creationId xmlns:a16="http://schemas.microsoft.com/office/drawing/2014/main" id="{CEEB3BAE-C0B2-447C-B8BE-96C6BD84D658}"/>
              </a:ext>
            </a:extLst>
          </p:cNvPr>
          <p:cNvSpPr>
            <a:spLocks noGrp="1"/>
          </p:cNvSpPr>
          <p:nvPr>
            <p:ph sz="half" idx="2"/>
          </p:nvPr>
        </p:nvSpPr>
        <p:spPr>
          <a:xfrm>
            <a:off x="432000" y="2264951"/>
            <a:ext cx="5472000" cy="2194694"/>
          </a:xfrm>
        </p:spPr>
        <p:txBody>
          <a:bodyPr rtlCol="0"/>
          <a:lstStyle/>
          <a:p>
            <a:pPr algn="just"/>
            <a:r>
              <a:rPr lang="es-ES" sz="1600" dirty="0"/>
              <a:t>Es </a:t>
            </a:r>
            <a:r>
              <a:rPr lang="es-ES" sz="1600" b="1" dirty="0"/>
              <a:t>necesario establecer un marco regulatorio alineado con la era digital de aplicación a un mercado digital único</a:t>
            </a:r>
            <a:r>
              <a:rPr lang="es-ES" sz="1600" dirty="0"/>
              <a:t>. Revisar las leyes relevantes a la transformación digital así como potenciar las inversiones y favorecer el acceso digital a nivel empresarial e individual.</a:t>
            </a:r>
          </a:p>
          <a:p>
            <a:pPr algn="just"/>
            <a:r>
              <a:rPr lang="es-ES" sz="1600" dirty="0"/>
              <a:t>Existencia de una fiscalidad cultural: incentivos y ventajas fiscales.</a:t>
            </a:r>
          </a:p>
          <a:p>
            <a:pPr algn="just"/>
            <a:r>
              <a:rPr lang="es-ES" sz="1600" dirty="0"/>
              <a:t>El </a:t>
            </a:r>
            <a:r>
              <a:rPr lang="es-ES" sz="1600" b="1" dirty="0"/>
              <a:t>Reglamento General de Protección de Datos impacta de manera muy significativa en el sector de la publicidad digital, transformando la forma de recoger y tratar los datos personales.</a:t>
            </a:r>
          </a:p>
          <a:p>
            <a:pPr>
              <a:buNone/>
            </a:pPr>
            <a:endParaRPr lang="es-ES" sz="1600" dirty="0"/>
          </a:p>
        </p:txBody>
      </p:sp>
      <p:cxnSp>
        <p:nvCxnSpPr>
          <p:cNvPr id="11" name="Conector recto 10" descr="Línea divisoria de la diapositiva">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1677218"/>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10</a:t>
            </a:fld>
            <a:endParaRPr lang="es-ES"/>
          </a:p>
        </p:txBody>
      </p:sp>
      <p:sp>
        <p:nvSpPr>
          <p:cNvPr id="20" name="Rectángulo 19" descr="Barra de énfasis derecha&#10;">
            <a:extLst>
              <a:ext uri="{FF2B5EF4-FFF2-40B4-BE49-F238E27FC236}">
                <a16:creationId xmlns:a16="http://schemas.microsoft.com/office/drawing/2014/main" id="{E9874C7E-F2E4-43A0-B958-76D554433F25}"/>
              </a:ext>
              <a:ext uri="{C183D7F6-B498-43B3-948B-1728B52AA6E4}">
                <adec:decorative xmlns:adec="http://schemas.microsoft.com/office/drawing/2017/decorative" val="1"/>
              </a:ext>
            </a:extLst>
          </p:cNvPr>
          <p:cNvSpPr/>
          <p:nvPr/>
        </p:nvSpPr>
        <p:spPr>
          <a:xfrm>
            <a:off x="6299887" y="1414513"/>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dirty="0"/>
          </a:p>
        </p:txBody>
      </p:sp>
      <p:sp>
        <p:nvSpPr>
          <p:cNvPr id="21" name="Marcador de texto 5">
            <a:extLst>
              <a:ext uri="{FF2B5EF4-FFF2-40B4-BE49-F238E27FC236}">
                <a16:creationId xmlns:a16="http://schemas.microsoft.com/office/drawing/2014/main" id="{AEBC3929-1D16-44AB-932E-138D253EFAAE}"/>
              </a:ext>
            </a:extLst>
          </p:cNvPr>
          <p:cNvSpPr>
            <a:spLocks noGrp="1"/>
          </p:cNvSpPr>
          <p:nvPr>
            <p:ph type="body" sz="quarter" idx="13"/>
          </p:nvPr>
        </p:nvSpPr>
        <p:spPr>
          <a:xfrm>
            <a:off x="6300000" y="1757655"/>
            <a:ext cx="5472000" cy="358775"/>
          </a:xfrm>
        </p:spPr>
        <p:txBody>
          <a:bodyPr rtlCol="0"/>
          <a:lstStyle/>
          <a:p>
            <a:pPr rtl="0"/>
            <a:r>
              <a:rPr lang="es-ES" dirty="0"/>
              <a:t>Motivaciones para usar servicios TIC</a:t>
            </a:r>
          </a:p>
        </p:txBody>
      </p:sp>
      <p:sp>
        <p:nvSpPr>
          <p:cNvPr id="22" name="Marcador de texto 6">
            <a:extLst>
              <a:ext uri="{FF2B5EF4-FFF2-40B4-BE49-F238E27FC236}">
                <a16:creationId xmlns:a16="http://schemas.microsoft.com/office/drawing/2014/main" id="{57F35B5C-801C-47E8-8CE1-D7F3E3D54469}"/>
              </a:ext>
            </a:extLst>
          </p:cNvPr>
          <p:cNvSpPr>
            <a:spLocks noGrp="1"/>
          </p:cNvSpPr>
          <p:nvPr>
            <p:ph type="body" sz="quarter" idx="12"/>
          </p:nvPr>
        </p:nvSpPr>
        <p:spPr>
          <a:xfrm>
            <a:off x="6299887" y="2261655"/>
            <a:ext cx="5472113" cy="2196041"/>
          </a:xfrm>
        </p:spPr>
        <p:txBody>
          <a:bodyPr rtlCol="0"/>
          <a:lstStyle/>
          <a:p>
            <a:pPr algn="just"/>
            <a:r>
              <a:rPr lang="es-ES" sz="1600" dirty="0"/>
              <a:t>Existe una </a:t>
            </a:r>
            <a:r>
              <a:rPr lang="es-ES" sz="1600" b="1" dirty="0"/>
              <a:t>motivación tractora a la predisposición del uso de los servicios TIC en el negocio</a:t>
            </a:r>
            <a:r>
              <a:rPr lang="es-ES" sz="1600" dirty="0"/>
              <a:t>: </a:t>
            </a:r>
          </a:p>
          <a:p>
            <a:pPr lvl="1" algn="just">
              <a:buFont typeface="Wingdings" panose="05000000000000000000" pitchFamily="2" charset="2"/>
              <a:buChar char="ü"/>
            </a:pPr>
            <a:r>
              <a:rPr lang="es-ES" dirty="0"/>
              <a:t>en horizontal, </a:t>
            </a:r>
            <a:r>
              <a:rPr lang="es-ES" b="1" dirty="0"/>
              <a:t>por la relación con clientes y proveedores</a:t>
            </a:r>
            <a:r>
              <a:rPr lang="es-ES" dirty="0"/>
              <a:t>: mejoran las relaciones y conocer mejor el mercado</a:t>
            </a:r>
          </a:p>
          <a:p>
            <a:pPr lvl="1" algn="just">
              <a:buFont typeface="Wingdings" panose="05000000000000000000" pitchFamily="2" charset="2"/>
              <a:buChar char="ü"/>
            </a:pPr>
            <a:r>
              <a:rPr lang="es-ES" dirty="0"/>
              <a:t>en vertical, </a:t>
            </a:r>
            <a:r>
              <a:rPr lang="es-ES" b="1" dirty="0"/>
              <a:t>en lo referente al propio negocio (procesos)</a:t>
            </a:r>
            <a:r>
              <a:rPr lang="es-ES" dirty="0"/>
              <a:t>: mejoran y facilitan el trabajo</a:t>
            </a:r>
          </a:p>
          <a:p>
            <a:pPr lvl="1" algn="just"/>
            <a:endParaRPr lang="es-ES" sz="1400" dirty="0"/>
          </a:p>
          <a:p>
            <a:pPr algn="just"/>
            <a:r>
              <a:rPr lang="es-ES" sz="1600" dirty="0"/>
              <a:t>Una de cada tres empresas españolas afirman que están preparadas para afrontar la Transformación Digital, de hecho entre el 80-90% de ellas reconocen que el cambio digital va a ser grande y que la digitalización el mejor arma para adaptarse y evolucionar. Sin embargo, un reducido número de compañías cuentan con una estrategia digital formalizada (38%), frente a la mayoría (62%) que no la tienen.  [15]</a:t>
            </a:r>
          </a:p>
          <a:p>
            <a:pPr lvl="1" algn="just"/>
            <a:endParaRPr lang="es-ES" sz="1400" dirty="0"/>
          </a:p>
          <a:p>
            <a:pPr lvl="1" algn="just"/>
            <a:endParaRPr lang="es-ES" sz="1400" dirty="0"/>
          </a:p>
        </p:txBody>
      </p:sp>
      <p:sp>
        <p:nvSpPr>
          <p:cNvPr id="13" name="Rectángulo 12" descr="Bloque de énfasis izquierdo">
            <a:extLst>
              <a:ext uri="{FF2B5EF4-FFF2-40B4-BE49-F238E27FC236}">
                <a16:creationId xmlns:a16="http://schemas.microsoft.com/office/drawing/2014/main" id="{116C17E4-7658-414C-B38B-E2F2FB8847B7}"/>
              </a:ext>
              <a:ext uri="{C183D7F6-B498-43B3-948B-1728B52AA6E4}">
                <adec:decorative xmlns:adec="http://schemas.microsoft.com/office/drawing/2017/decorative" val="1"/>
              </a:ext>
            </a:extLst>
          </p:cNvPr>
          <p:cNvSpPr/>
          <p:nvPr/>
        </p:nvSpPr>
        <p:spPr>
          <a:xfrm>
            <a:off x="431800" y="1414513"/>
            <a:ext cx="1984175" cy="114824"/>
          </a:xfrm>
          <a:prstGeom prst="rec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Tree>
    <p:extLst>
      <p:ext uri="{BB962C8B-B14F-4D97-AF65-F5344CB8AC3E}">
        <p14:creationId xmlns:p14="http://schemas.microsoft.com/office/powerpoint/2010/main" val="96653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2.4. Cambio de paradigma</a:t>
            </a:r>
          </a:p>
        </p:txBody>
      </p:sp>
      <p:sp>
        <p:nvSpPr>
          <p:cNvPr id="3" name="Marcador de texto 2">
            <a:extLst>
              <a:ext uri="{FF2B5EF4-FFF2-40B4-BE49-F238E27FC236}">
                <a16:creationId xmlns:a16="http://schemas.microsoft.com/office/drawing/2014/main" id="{7CA42D59-EAD6-4F95-84F1-32A30F057856}"/>
              </a:ext>
            </a:extLst>
          </p:cNvPr>
          <p:cNvSpPr>
            <a:spLocks noGrp="1"/>
          </p:cNvSpPr>
          <p:nvPr>
            <p:ph type="body" sz="quarter" idx="32"/>
          </p:nvPr>
        </p:nvSpPr>
        <p:spPr/>
        <p:txBody>
          <a:bodyPr rtlCol="0"/>
          <a:lstStyle/>
          <a:p>
            <a:pPr rtl="0"/>
            <a:r>
              <a:rPr lang="es-ES" dirty="0"/>
              <a:t>¿Estamos preparados? · Claves para afrontar el cambio.</a:t>
            </a:r>
          </a:p>
        </p:txBody>
      </p:sp>
      <p:sp>
        <p:nvSpPr>
          <p:cNvPr id="13" name="Rectángulo 12" descr="Barra de énfasis derecha&#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31799" y="1382619"/>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11</a:t>
            </a:fld>
            <a:endParaRPr lang="es-ES"/>
          </a:p>
        </p:txBody>
      </p:sp>
      <p:cxnSp>
        <p:nvCxnSpPr>
          <p:cNvPr id="23" name="Conector recto 22" descr="Línea divisoria de la diapositiva">
            <a:extLst>
              <a:ext uri="{FF2B5EF4-FFF2-40B4-BE49-F238E27FC236}">
                <a16:creationId xmlns:a16="http://schemas.microsoft.com/office/drawing/2014/main" id="{3314177C-F703-455C-9B99-B76D37479406}"/>
              </a:ext>
              <a:ext uri="{C183D7F6-B498-43B3-948B-1728B52AA6E4}">
                <adec:decorative xmlns:adec="http://schemas.microsoft.com/office/drawing/2017/decorative" val="1"/>
              </a:ext>
            </a:extLst>
          </p:cNvPr>
          <p:cNvCxnSpPr>
            <a:cxnSpLocks/>
          </p:cNvCxnSpPr>
          <p:nvPr/>
        </p:nvCxnSpPr>
        <p:spPr>
          <a:xfrm flipH="1">
            <a:off x="5963176" y="2617724"/>
            <a:ext cx="48454" cy="142853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5B1359CB-7A40-46DD-B601-7E7265129BC1}"/>
              </a:ext>
            </a:extLst>
          </p:cNvPr>
          <p:cNvSpPr/>
          <p:nvPr/>
        </p:nvSpPr>
        <p:spPr>
          <a:xfrm>
            <a:off x="431800" y="4936772"/>
            <a:ext cx="11219801" cy="1077218"/>
          </a:xfrm>
          <a:prstGeom prst="rect">
            <a:avLst/>
          </a:prstGeom>
        </p:spPr>
        <p:txBody>
          <a:bodyPr wrap="square">
            <a:spAutoFit/>
          </a:bodyPr>
          <a:lstStyle/>
          <a:p>
            <a:pPr algn="just"/>
            <a:r>
              <a:rPr lang="es-ES" sz="1600" dirty="0">
                <a:solidFill>
                  <a:schemeClr val="tx1">
                    <a:lumMod val="75000"/>
                    <a:lumOff val="25000"/>
                  </a:schemeClr>
                </a:solidFill>
              </a:rPr>
              <a:t>Además, de estos dos aspectos hay una tercera variable que sumada a lo anterior marcará el éxito: </a:t>
            </a:r>
            <a:r>
              <a:rPr lang="es-ES" sz="1600" b="1" dirty="0">
                <a:solidFill>
                  <a:schemeClr val="tx1">
                    <a:lumMod val="75000"/>
                    <a:lumOff val="25000"/>
                  </a:schemeClr>
                </a:solidFill>
              </a:rPr>
              <a:t>la rapidez y la inteligencia </a:t>
            </a:r>
            <a:r>
              <a:rPr lang="es-ES" sz="1600" dirty="0">
                <a:solidFill>
                  <a:schemeClr val="tx1">
                    <a:lumMod val="75000"/>
                    <a:lumOff val="25000"/>
                  </a:schemeClr>
                </a:solidFill>
              </a:rPr>
              <a:t>con que una empresa se mueve. “La empresa lenta muere, la empresa rápida e inteligente perdura”, “La empresa tortuga no es viable en este contexto”.  [16]  Quizá la suma de todo se resuma en cómo las personas o mejor dicho, la organización, asume el cambio en función de su perfil: innovadora, visionaria, pragmática, conservadora, escéptica, etc.</a:t>
            </a:r>
          </a:p>
        </p:txBody>
      </p:sp>
      <p:sp>
        <p:nvSpPr>
          <p:cNvPr id="27" name="Marcador de contenido 4">
            <a:extLst>
              <a:ext uri="{FF2B5EF4-FFF2-40B4-BE49-F238E27FC236}">
                <a16:creationId xmlns:a16="http://schemas.microsoft.com/office/drawing/2014/main" id="{88C2B4EB-660D-4E2D-AC50-1F4D8F47548D}"/>
              </a:ext>
            </a:extLst>
          </p:cNvPr>
          <p:cNvSpPr txBox="1">
            <a:spLocks/>
          </p:cNvSpPr>
          <p:nvPr/>
        </p:nvSpPr>
        <p:spPr>
          <a:xfrm>
            <a:off x="371660" y="1656158"/>
            <a:ext cx="11279941" cy="46379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s-ES" sz="1600" dirty="0"/>
              <a:t>Todos los estudios y especialistas en la materia coinciden en el sumatorio mínimo y necesario para este tipo de transformación: </a:t>
            </a:r>
            <a:r>
              <a:rPr lang="es-ES" sz="1600" b="1" dirty="0"/>
              <a:t>tecnología y personas.</a:t>
            </a:r>
            <a:r>
              <a:rPr lang="es-ES" sz="1600" dirty="0"/>
              <a:t> Y es que, para afrontar este cambio no solo vale con adoptar una tecnología y por supuesto saber trabajarla en función de los objetivos marcados sino que, también supone un cambio cultural empresarial.</a:t>
            </a:r>
          </a:p>
          <a:p>
            <a:pPr algn="just">
              <a:lnSpc>
                <a:spcPct val="100000"/>
              </a:lnSpc>
              <a:spcBef>
                <a:spcPts val="0"/>
              </a:spcBef>
            </a:pPr>
            <a:endParaRPr lang="es-ES" sz="1600" dirty="0"/>
          </a:p>
        </p:txBody>
      </p:sp>
      <p:sp>
        <p:nvSpPr>
          <p:cNvPr id="15" name="Marcador de texto 3">
            <a:extLst>
              <a:ext uri="{FF2B5EF4-FFF2-40B4-BE49-F238E27FC236}">
                <a16:creationId xmlns:a16="http://schemas.microsoft.com/office/drawing/2014/main" id="{C3FB90B9-1BBD-435E-8473-B50F1CFF0013}"/>
              </a:ext>
            </a:extLst>
          </p:cNvPr>
          <p:cNvSpPr txBox="1">
            <a:spLocks/>
          </p:cNvSpPr>
          <p:nvPr/>
        </p:nvSpPr>
        <p:spPr>
          <a:xfrm>
            <a:off x="452545" y="4625786"/>
            <a:ext cx="5351449" cy="3529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sz="1800" dirty="0"/>
              <a:t>¿Cómo afrontar el cambio?</a:t>
            </a:r>
          </a:p>
        </p:txBody>
      </p:sp>
      <p:graphicFrame>
        <p:nvGraphicFramePr>
          <p:cNvPr id="4" name="Diagrama 3">
            <a:extLst>
              <a:ext uri="{FF2B5EF4-FFF2-40B4-BE49-F238E27FC236}">
                <a16:creationId xmlns:a16="http://schemas.microsoft.com/office/drawing/2014/main" id="{4D52BD60-3514-4F10-84A5-FD5E068958A1}"/>
              </a:ext>
            </a:extLst>
          </p:cNvPr>
          <p:cNvGraphicFramePr/>
          <p:nvPr>
            <p:extLst>
              <p:ext uri="{D42A27DB-BD31-4B8C-83A1-F6EECF244321}">
                <p14:modId xmlns:p14="http://schemas.microsoft.com/office/powerpoint/2010/main" val="677863206"/>
              </p:ext>
            </p:extLst>
          </p:nvPr>
        </p:nvGraphicFramePr>
        <p:xfrm>
          <a:off x="452545" y="2474046"/>
          <a:ext cx="11118170" cy="1977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41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2.4. Cambio de paradigma</a:t>
            </a:r>
          </a:p>
        </p:txBody>
      </p:sp>
      <p:sp>
        <p:nvSpPr>
          <p:cNvPr id="3" name="Marcador de texto 2">
            <a:extLst>
              <a:ext uri="{FF2B5EF4-FFF2-40B4-BE49-F238E27FC236}">
                <a16:creationId xmlns:a16="http://schemas.microsoft.com/office/drawing/2014/main" id="{7CA42D59-EAD6-4F95-84F1-32A30F057856}"/>
              </a:ext>
            </a:extLst>
          </p:cNvPr>
          <p:cNvSpPr>
            <a:spLocks noGrp="1"/>
          </p:cNvSpPr>
          <p:nvPr>
            <p:ph type="body" sz="quarter" idx="32"/>
          </p:nvPr>
        </p:nvSpPr>
        <p:spPr/>
        <p:txBody>
          <a:bodyPr rtlCol="0"/>
          <a:lstStyle/>
          <a:p>
            <a:pPr rtl="0"/>
            <a:r>
              <a:rPr lang="es-ES" dirty="0"/>
              <a:t>Barreras</a:t>
            </a:r>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12</a:t>
            </a:fld>
            <a:endParaRPr lang="es-ES"/>
          </a:p>
        </p:txBody>
      </p:sp>
      <p:sp>
        <p:nvSpPr>
          <p:cNvPr id="14" name="Marcador de contenido 4">
            <a:extLst>
              <a:ext uri="{FF2B5EF4-FFF2-40B4-BE49-F238E27FC236}">
                <a16:creationId xmlns:a16="http://schemas.microsoft.com/office/drawing/2014/main" id="{4DE9D1AE-E7AE-433D-B45E-D52F94C807D0}"/>
              </a:ext>
            </a:extLst>
          </p:cNvPr>
          <p:cNvSpPr>
            <a:spLocks noGrp="1"/>
          </p:cNvSpPr>
          <p:nvPr>
            <p:ph sz="half" idx="2"/>
          </p:nvPr>
        </p:nvSpPr>
        <p:spPr>
          <a:xfrm>
            <a:off x="431800" y="1910245"/>
            <a:ext cx="11134893" cy="3533242"/>
          </a:xfrm>
        </p:spPr>
        <p:txBody>
          <a:bodyPr rtlCol="0"/>
          <a:lstStyle/>
          <a:p>
            <a:pPr marL="0" indent="0" algn="just">
              <a:buNone/>
            </a:pPr>
            <a:r>
              <a:rPr lang="es-ES" sz="1600" dirty="0"/>
              <a:t>Es difícil crear organizaciones orientadas a la innovación que se adapten rápidamente y con inteligencia a los cambios. Existe una serie de </a:t>
            </a:r>
            <a:r>
              <a:rPr lang="es-ES" sz="1600" b="1" dirty="0"/>
              <a:t>barreras o recelos </a:t>
            </a:r>
            <a:r>
              <a:rPr lang="es-ES" sz="1600" dirty="0"/>
              <a:t>que dificultan la transformación digital en las pymes y en los autónomos, lo denominado la resistencia al cambio y está centrada en tres aspectos fundamentales:</a:t>
            </a:r>
          </a:p>
          <a:p>
            <a:pPr algn="just"/>
            <a:r>
              <a:rPr lang="es-ES" sz="1600" b="1" dirty="0"/>
              <a:t>La oferta</a:t>
            </a:r>
            <a:r>
              <a:rPr lang="es-ES" sz="1600" dirty="0"/>
              <a:t>: existe una </a:t>
            </a:r>
            <a:r>
              <a:rPr lang="es-ES" sz="1600" b="1" dirty="0"/>
              <a:t>abundante oferta TIC y una sobredosis informativa </a:t>
            </a:r>
            <a:r>
              <a:rPr lang="es-ES" sz="1600" dirty="0"/>
              <a:t>sobre la que es necesaria ejercer un filtrado en cuanto a la adaptabilidad de las necesidades. No toda la tecnología es aplicable a todas las organizaciones, pero ¿cómo acertar? ¿dónde buscar?. </a:t>
            </a:r>
          </a:p>
          <a:p>
            <a:pPr algn="just"/>
            <a:r>
              <a:rPr lang="es-ES" sz="1600" b="1" dirty="0"/>
              <a:t>Los costes: </a:t>
            </a:r>
            <a:r>
              <a:rPr lang="es-ES" sz="1600" dirty="0"/>
              <a:t>adoptar cualquier solución tecnológica supone </a:t>
            </a:r>
            <a:r>
              <a:rPr lang="es-ES" sz="1600" b="1" dirty="0"/>
              <a:t>un coste de recursos tanto económicos </a:t>
            </a:r>
            <a:r>
              <a:rPr lang="es-ES" sz="1600" dirty="0"/>
              <a:t>como de personal dedicado a ello. La pregunta que siempre se plantea de origen es cuándo se recuperará la inversión. Existen ayudas públicas, pero eso también implica un coste pues, en muchas ocasiones, son pequeñas empresas con escasa dedicación a estas tareas las solicitantes.</a:t>
            </a:r>
          </a:p>
          <a:p>
            <a:pPr algn="just"/>
            <a:r>
              <a:rPr lang="es-ES" sz="1600" b="1" dirty="0"/>
              <a:t>La capacitación: </a:t>
            </a:r>
            <a:r>
              <a:rPr lang="es-ES" sz="1600" dirty="0"/>
              <a:t>poner en práctica una herramienta tecnológica implica conocimientos específicos que normalmente no se tienen entre la plantilla, por lo que se traduce en </a:t>
            </a:r>
            <a:r>
              <a:rPr lang="es-ES" sz="1600" b="1" dirty="0"/>
              <a:t>una nueva inversión de tiempo y de costes, bien sea formando a los actuales o buscando nuevo personal</a:t>
            </a:r>
            <a:r>
              <a:rPr lang="es-ES" sz="1600" dirty="0"/>
              <a:t>.</a:t>
            </a:r>
          </a:p>
          <a:p>
            <a:endParaRPr lang="es-ES" sz="1600" dirty="0"/>
          </a:p>
          <a:p>
            <a:endParaRPr lang="es-ES" sz="1600" dirty="0"/>
          </a:p>
        </p:txBody>
      </p:sp>
      <p:sp>
        <p:nvSpPr>
          <p:cNvPr id="7" name="Rectángulo 6" descr="Bloque de énfasis izquierdo">
            <a:extLst>
              <a:ext uri="{FF2B5EF4-FFF2-40B4-BE49-F238E27FC236}">
                <a16:creationId xmlns:a16="http://schemas.microsoft.com/office/drawing/2014/main" id="{74E875F0-522E-40F9-A2B5-4223D346886C}"/>
              </a:ext>
              <a:ext uri="{C183D7F6-B498-43B3-948B-1728B52AA6E4}">
                <adec:decorative xmlns:adec="http://schemas.microsoft.com/office/drawing/2017/decorative" val="1"/>
              </a:ext>
            </a:extLst>
          </p:cNvPr>
          <p:cNvSpPr/>
          <p:nvPr/>
        </p:nvSpPr>
        <p:spPr>
          <a:xfrm>
            <a:off x="431800" y="1414513"/>
            <a:ext cx="1984175" cy="114824"/>
          </a:xfrm>
          <a:prstGeom prst="rec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Tree>
    <p:extLst>
      <p:ext uri="{BB962C8B-B14F-4D97-AF65-F5344CB8AC3E}">
        <p14:creationId xmlns:p14="http://schemas.microsoft.com/office/powerpoint/2010/main" val="232632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2.4. Cambio de paradigma</a:t>
            </a:r>
          </a:p>
        </p:txBody>
      </p:sp>
      <p:sp>
        <p:nvSpPr>
          <p:cNvPr id="3" name="Marcador de texto 2">
            <a:extLst>
              <a:ext uri="{FF2B5EF4-FFF2-40B4-BE49-F238E27FC236}">
                <a16:creationId xmlns:a16="http://schemas.microsoft.com/office/drawing/2014/main" id="{7CA42D59-EAD6-4F95-84F1-32A30F057856}"/>
              </a:ext>
            </a:extLst>
          </p:cNvPr>
          <p:cNvSpPr>
            <a:spLocks noGrp="1"/>
          </p:cNvSpPr>
          <p:nvPr>
            <p:ph type="body" sz="quarter" idx="32"/>
          </p:nvPr>
        </p:nvSpPr>
        <p:spPr/>
        <p:txBody>
          <a:bodyPr rtlCol="0"/>
          <a:lstStyle/>
          <a:p>
            <a:pPr rtl="0"/>
            <a:r>
              <a:rPr lang="es-ES" dirty="0"/>
              <a:t>Oportunidades</a:t>
            </a:r>
          </a:p>
        </p:txBody>
      </p:sp>
      <p:sp>
        <p:nvSpPr>
          <p:cNvPr id="12" name="Rectángulo 11" descr="Bloque de énfasis izquierdo">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1414500"/>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13</a:t>
            </a:fld>
            <a:endParaRPr lang="es-ES"/>
          </a:p>
        </p:txBody>
      </p:sp>
      <p:sp>
        <p:nvSpPr>
          <p:cNvPr id="14" name="Marcador de contenido 4">
            <a:extLst>
              <a:ext uri="{FF2B5EF4-FFF2-40B4-BE49-F238E27FC236}">
                <a16:creationId xmlns:a16="http://schemas.microsoft.com/office/drawing/2014/main" id="{4DE9D1AE-E7AE-433D-B45E-D52F94C807D0}"/>
              </a:ext>
            </a:extLst>
          </p:cNvPr>
          <p:cNvSpPr>
            <a:spLocks noGrp="1"/>
          </p:cNvSpPr>
          <p:nvPr>
            <p:ph sz="half" idx="2"/>
          </p:nvPr>
        </p:nvSpPr>
        <p:spPr>
          <a:xfrm>
            <a:off x="431800" y="1910245"/>
            <a:ext cx="11134893" cy="3118955"/>
          </a:xfrm>
        </p:spPr>
        <p:txBody>
          <a:bodyPr rtlCol="0"/>
          <a:lstStyle/>
          <a:p>
            <a:pPr marL="0" indent="0" algn="just">
              <a:buNone/>
            </a:pPr>
            <a:r>
              <a:rPr lang="es-ES" sz="1600" dirty="0"/>
              <a:t>La digitalización de cada sector se producirá por la aparición de nuevos estándares de la cultura digital a través de tres elementos clave: </a:t>
            </a:r>
          </a:p>
          <a:p>
            <a:pPr algn="just"/>
            <a:r>
              <a:rPr lang="es-ES" sz="1600" b="1" dirty="0"/>
              <a:t>Refuerzo del foco sobre el cliente: </a:t>
            </a:r>
            <a:r>
              <a:rPr lang="es-ES" sz="1600" dirty="0"/>
              <a:t>para anticipar y </a:t>
            </a:r>
            <a:r>
              <a:rPr lang="es-ES" sz="1600" b="1" dirty="0"/>
              <a:t>responder a sus nuevas necesidades y hábitos</a:t>
            </a:r>
            <a:r>
              <a:rPr lang="es-ES" sz="1600" dirty="0"/>
              <a:t> – reactividad, atención personalizada y calidad de servicio, </a:t>
            </a:r>
            <a:r>
              <a:rPr lang="es-ES" sz="1600" b="1" dirty="0"/>
              <a:t>enfoque interactivo con la comunidad de clientes</a:t>
            </a:r>
            <a:r>
              <a:rPr lang="es-ES" sz="1600" dirty="0"/>
              <a:t>. </a:t>
            </a:r>
          </a:p>
          <a:p>
            <a:pPr algn="just"/>
            <a:r>
              <a:rPr lang="es-ES" sz="1600" b="1" dirty="0"/>
              <a:t>Atención permanente a la plantilla: </a:t>
            </a:r>
            <a:r>
              <a:rPr lang="es-ES" sz="1600" dirty="0"/>
              <a:t>mayor </a:t>
            </a:r>
            <a:r>
              <a:rPr lang="es-ES" sz="1600" b="1" dirty="0"/>
              <a:t>participación</a:t>
            </a:r>
            <a:r>
              <a:rPr lang="es-ES" sz="1600" dirty="0"/>
              <a:t> de todos, </a:t>
            </a:r>
            <a:r>
              <a:rPr lang="es-ES" sz="1600" b="1" dirty="0"/>
              <a:t>inclusión</a:t>
            </a:r>
            <a:r>
              <a:rPr lang="es-ES" sz="1600" dirty="0"/>
              <a:t> en las innovaciones y transformaciones, mayor </a:t>
            </a:r>
            <a:r>
              <a:rPr lang="es-ES" sz="1600" b="1" dirty="0"/>
              <a:t>responsabilidad</a:t>
            </a:r>
            <a:r>
              <a:rPr lang="es-ES" sz="1600" dirty="0"/>
              <a:t>. </a:t>
            </a:r>
          </a:p>
          <a:p>
            <a:pPr algn="just"/>
            <a:r>
              <a:rPr lang="es-ES" sz="1600" b="1" dirty="0"/>
              <a:t>Colaboración ampliada con el ecosistema: open </a:t>
            </a:r>
            <a:r>
              <a:rPr lang="es-ES" sz="1600" b="1" dirty="0" err="1"/>
              <a:t>innovation</a:t>
            </a:r>
            <a:r>
              <a:rPr lang="es-ES" sz="1600" dirty="0"/>
              <a:t>, agilidad, asociaciones tecnológicas o comerciales.</a:t>
            </a:r>
          </a:p>
          <a:p>
            <a:pPr algn="just"/>
            <a:endParaRPr lang="es-ES" sz="1600" dirty="0"/>
          </a:p>
          <a:p>
            <a:pPr marL="0" indent="0">
              <a:buNone/>
            </a:pPr>
            <a:endParaRPr lang="es-ES" sz="1600" dirty="0"/>
          </a:p>
        </p:txBody>
      </p:sp>
    </p:spTree>
    <p:extLst>
      <p:ext uri="{BB962C8B-B14F-4D97-AF65-F5344CB8AC3E}">
        <p14:creationId xmlns:p14="http://schemas.microsoft.com/office/powerpoint/2010/main" val="371161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Marcador de posición de imagen 22" descr="Mujer sonriendo con un portátil">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ítulo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rtlCol="0"/>
          <a:lstStyle/>
          <a:p>
            <a:pPr rtl="0"/>
            <a:r>
              <a:rPr lang="es-ES" sz="5200" dirty="0"/>
              <a:t>3. Diagnóstico</a:t>
            </a:r>
          </a:p>
        </p:txBody>
      </p:sp>
      <p:sp>
        <p:nvSpPr>
          <p:cNvPr id="10" name="Marcador de texto 9">
            <a:extLst>
              <a:ext uri="{FF2B5EF4-FFF2-40B4-BE49-F238E27FC236}">
                <a16:creationId xmlns:a16="http://schemas.microsoft.com/office/drawing/2014/main" id="{2972F17A-D965-40B9-8ABB-C634072DBCC0}"/>
              </a:ext>
            </a:extLst>
          </p:cNvPr>
          <p:cNvSpPr>
            <a:spLocks noGrp="1"/>
          </p:cNvSpPr>
          <p:nvPr>
            <p:ph type="body" sz="quarter" idx="13"/>
          </p:nvPr>
        </p:nvSpPr>
        <p:spPr>
          <a:xfrm>
            <a:off x="0" y="3998564"/>
            <a:ext cx="4902200" cy="1212762"/>
          </a:xfrm>
        </p:spPr>
        <p:txBody>
          <a:bodyPr rtlCol="0"/>
          <a:lstStyle/>
          <a:p>
            <a:pPr>
              <a:spcBef>
                <a:spcPts val="0"/>
              </a:spcBef>
            </a:pPr>
            <a:r>
              <a:rPr lang="es-ES" dirty="0"/>
              <a:t>3.1. Programas </a:t>
            </a:r>
            <a:r>
              <a:rPr lang="es-ES"/>
              <a:t>de ayudas </a:t>
            </a:r>
            <a:r>
              <a:rPr lang="es-ES" dirty="0"/>
              <a:t>a la financiación</a:t>
            </a:r>
          </a:p>
          <a:p>
            <a:pPr>
              <a:spcBef>
                <a:spcPts val="0"/>
              </a:spcBef>
            </a:pPr>
            <a:r>
              <a:rPr lang="es-ES" dirty="0"/>
              <a:t>3.2. Casos prácticos de la digitalización en las ICC. </a:t>
            </a:r>
          </a:p>
        </p:txBody>
      </p:sp>
      <p:sp>
        <p:nvSpPr>
          <p:cNvPr id="5" name="Marcador de número de diapositiva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s-ES" smtClean="0"/>
              <a:pPr rtl="0"/>
              <a:t>14</a:t>
            </a:fld>
            <a:endParaRPr lang="es-ES"/>
          </a:p>
        </p:txBody>
      </p:sp>
    </p:spTree>
    <p:extLst>
      <p:ext uri="{BB962C8B-B14F-4D97-AF65-F5344CB8AC3E}">
        <p14:creationId xmlns:p14="http://schemas.microsoft.com/office/powerpoint/2010/main" val="211769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s-ES" dirty="0"/>
              <a:t>3.1. Programas </a:t>
            </a:r>
            <a:r>
              <a:rPr lang="es-ES"/>
              <a:t>de ayudas </a:t>
            </a:r>
            <a:r>
              <a:rPr lang="es-ES" dirty="0"/>
              <a:t>a la financiación</a:t>
            </a:r>
          </a:p>
        </p:txBody>
      </p:sp>
      <p:sp>
        <p:nvSpPr>
          <p:cNvPr id="3" name="Marcador de tex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7999"/>
            <a:ext cx="11339513" cy="721268"/>
          </a:xfrm>
        </p:spPr>
        <p:txBody>
          <a:bodyPr rtlCol="0"/>
          <a:lstStyle/>
          <a:p>
            <a:pPr>
              <a:lnSpc>
                <a:spcPct val="100000"/>
              </a:lnSpc>
              <a:spcBef>
                <a:spcPts val="0"/>
              </a:spcBef>
            </a:pPr>
            <a:r>
              <a:rPr lang="es-ES" sz="1600" dirty="0"/>
              <a:t>A continuación se recogen </a:t>
            </a:r>
            <a:r>
              <a:rPr lang="es-ES" sz="1600" b="1" dirty="0"/>
              <a:t>diferentes ayudas y subvenciones convocadas</a:t>
            </a:r>
            <a:r>
              <a:rPr lang="es-ES" sz="1600" dirty="0"/>
              <a:t>, hasta la fecha de finalización de este documento, por diferentes organismos </a:t>
            </a:r>
            <a:r>
              <a:rPr lang="es-ES" sz="1600" b="1" dirty="0"/>
              <a:t>a nivel nacional e internacional para 2019</a:t>
            </a:r>
            <a:r>
              <a:rPr lang="es-ES" sz="1600" dirty="0"/>
              <a:t>, y que tienen o pueden tener como beneficiarias a los diferentes agentes involucrados en las ICC. </a:t>
            </a:r>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15</a:t>
            </a:fld>
            <a:endParaRPr lang="es-ES"/>
          </a:p>
        </p:txBody>
      </p:sp>
      <p:sp>
        <p:nvSpPr>
          <p:cNvPr id="10" name="Marcador de texto 2">
            <a:extLst>
              <a:ext uri="{FF2B5EF4-FFF2-40B4-BE49-F238E27FC236}">
                <a16:creationId xmlns:a16="http://schemas.microsoft.com/office/drawing/2014/main" id="{A6473707-CA24-4C88-B11C-FF5C52B4B709}"/>
              </a:ext>
            </a:extLst>
          </p:cNvPr>
          <p:cNvSpPr txBox="1">
            <a:spLocks/>
          </p:cNvSpPr>
          <p:nvPr/>
        </p:nvSpPr>
        <p:spPr>
          <a:xfrm>
            <a:off x="426244" y="1942467"/>
            <a:ext cx="5204536"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1- Criterios en el ámbito nacional/regional:</a:t>
            </a:r>
          </a:p>
        </p:txBody>
      </p:sp>
      <p:sp>
        <p:nvSpPr>
          <p:cNvPr id="11" name="Marcador de texto 2">
            <a:extLst>
              <a:ext uri="{FF2B5EF4-FFF2-40B4-BE49-F238E27FC236}">
                <a16:creationId xmlns:a16="http://schemas.microsoft.com/office/drawing/2014/main" id="{F2CC6D9F-1937-42FE-8FDC-ACFB3FAE52D6}"/>
              </a:ext>
            </a:extLst>
          </p:cNvPr>
          <p:cNvSpPr txBox="1">
            <a:spLocks/>
          </p:cNvSpPr>
          <p:nvPr/>
        </p:nvSpPr>
        <p:spPr>
          <a:xfrm>
            <a:off x="6341777" y="1950483"/>
            <a:ext cx="5204536"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2- Criterios en el ámbito internacional:</a:t>
            </a:r>
          </a:p>
        </p:txBody>
      </p:sp>
      <p:sp>
        <p:nvSpPr>
          <p:cNvPr id="7" name="Rectángulo 6">
            <a:extLst>
              <a:ext uri="{FF2B5EF4-FFF2-40B4-BE49-F238E27FC236}">
                <a16:creationId xmlns:a16="http://schemas.microsoft.com/office/drawing/2014/main" id="{D816132E-DB8C-4816-80B0-895A57148F82}"/>
              </a:ext>
            </a:extLst>
          </p:cNvPr>
          <p:cNvSpPr/>
          <p:nvPr/>
        </p:nvSpPr>
        <p:spPr>
          <a:xfrm>
            <a:off x="6357825" y="2407246"/>
            <a:ext cx="1871788" cy="505755"/>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Cine y audiovisual </a:t>
            </a:r>
          </a:p>
          <a:p>
            <a:pPr algn="ctr"/>
            <a:r>
              <a:rPr lang="es-ES" sz="1400" baseline="30000" dirty="0"/>
              <a:t>(a)</a:t>
            </a:r>
          </a:p>
        </p:txBody>
      </p:sp>
      <p:sp>
        <p:nvSpPr>
          <p:cNvPr id="13" name="Rectángulo 12">
            <a:extLst>
              <a:ext uri="{FF2B5EF4-FFF2-40B4-BE49-F238E27FC236}">
                <a16:creationId xmlns:a16="http://schemas.microsoft.com/office/drawing/2014/main" id="{5F46FA54-B7EF-47AD-8E93-48F4F7D93C38}"/>
              </a:ext>
            </a:extLst>
          </p:cNvPr>
          <p:cNvSpPr/>
          <p:nvPr/>
        </p:nvSpPr>
        <p:spPr>
          <a:xfrm>
            <a:off x="8387156" y="2407246"/>
            <a:ext cx="1871788" cy="489693"/>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Cooperación </a:t>
            </a:r>
            <a:r>
              <a:rPr lang="es-ES" sz="1400" baseline="30000" dirty="0"/>
              <a:t>(b)</a:t>
            </a:r>
          </a:p>
        </p:txBody>
      </p:sp>
      <p:sp>
        <p:nvSpPr>
          <p:cNvPr id="14" name="Rectángulo 13">
            <a:extLst>
              <a:ext uri="{FF2B5EF4-FFF2-40B4-BE49-F238E27FC236}">
                <a16:creationId xmlns:a16="http://schemas.microsoft.com/office/drawing/2014/main" id="{0EDE256B-FC64-4DA1-9FE3-7E398163DCE8}"/>
              </a:ext>
            </a:extLst>
          </p:cNvPr>
          <p:cNvSpPr/>
          <p:nvPr/>
        </p:nvSpPr>
        <p:spPr>
          <a:xfrm>
            <a:off x="6357825" y="2999452"/>
            <a:ext cx="1871788" cy="505755"/>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Patrimonio cultual y arte </a:t>
            </a:r>
            <a:r>
              <a:rPr lang="es-ES" sz="1400" baseline="30000" dirty="0"/>
              <a:t>(c)</a:t>
            </a:r>
          </a:p>
        </p:txBody>
      </p:sp>
      <p:sp>
        <p:nvSpPr>
          <p:cNvPr id="15" name="Rectángulo 14">
            <a:extLst>
              <a:ext uri="{FF2B5EF4-FFF2-40B4-BE49-F238E27FC236}">
                <a16:creationId xmlns:a16="http://schemas.microsoft.com/office/drawing/2014/main" id="{118AB6CD-3A62-4F22-BF04-92D6DE748084}"/>
              </a:ext>
            </a:extLst>
          </p:cNvPr>
          <p:cNvSpPr/>
          <p:nvPr/>
        </p:nvSpPr>
        <p:spPr>
          <a:xfrm>
            <a:off x="8387156" y="3000770"/>
            <a:ext cx="1871788" cy="505755"/>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Innovación </a:t>
            </a:r>
            <a:r>
              <a:rPr lang="es-ES" sz="1400" baseline="30000" dirty="0"/>
              <a:t>(d)</a:t>
            </a:r>
            <a:r>
              <a:rPr lang="es-ES" sz="1400" dirty="0"/>
              <a:t> </a:t>
            </a:r>
          </a:p>
        </p:txBody>
      </p:sp>
      <p:sp>
        <p:nvSpPr>
          <p:cNvPr id="16" name="Rectángulo 15">
            <a:extLst>
              <a:ext uri="{FF2B5EF4-FFF2-40B4-BE49-F238E27FC236}">
                <a16:creationId xmlns:a16="http://schemas.microsoft.com/office/drawing/2014/main" id="{836B5BDE-2049-4E9A-8B83-51165479F1B9}"/>
              </a:ext>
            </a:extLst>
          </p:cNvPr>
          <p:cNvSpPr/>
          <p:nvPr/>
        </p:nvSpPr>
        <p:spPr>
          <a:xfrm>
            <a:off x="7293719" y="3597006"/>
            <a:ext cx="1871788" cy="505755"/>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Formación </a:t>
            </a:r>
            <a:r>
              <a:rPr lang="es-ES" sz="1400" baseline="30000" dirty="0"/>
              <a:t>(e)</a:t>
            </a:r>
            <a:endParaRPr lang="es-ES" sz="1400" dirty="0"/>
          </a:p>
        </p:txBody>
      </p:sp>
      <p:sp>
        <p:nvSpPr>
          <p:cNvPr id="18" name="Marcador de texto 2">
            <a:extLst>
              <a:ext uri="{FF2B5EF4-FFF2-40B4-BE49-F238E27FC236}">
                <a16:creationId xmlns:a16="http://schemas.microsoft.com/office/drawing/2014/main" id="{1774B29B-78D2-42AE-AC6B-0E8933449F79}"/>
              </a:ext>
            </a:extLst>
          </p:cNvPr>
          <p:cNvSpPr txBox="1">
            <a:spLocks/>
          </p:cNvSpPr>
          <p:nvPr/>
        </p:nvSpPr>
        <p:spPr>
          <a:xfrm>
            <a:off x="6341777" y="4321633"/>
            <a:ext cx="5204536" cy="172674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(a) Fomento del audiovisual y otro tipo de artes escénicas</a:t>
            </a:r>
          </a:p>
          <a:p>
            <a:r>
              <a:rPr lang="es-ES" sz="1200" dirty="0"/>
              <a:t>(b) Cooperación empresarial y cultural </a:t>
            </a:r>
          </a:p>
          <a:p>
            <a:r>
              <a:rPr lang="es-ES" sz="1200" dirty="0"/>
              <a:t>(c) Conservación del patrimonio cultural y difusión</a:t>
            </a:r>
          </a:p>
          <a:p>
            <a:r>
              <a:rPr lang="es-ES" sz="1200" dirty="0"/>
              <a:t>(d) Innovación tecnológica e Innovación social</a:t>
            </a:r>
          </a:p>
          <a:p>
            <a:r>
              <a:rPr lang="es-ES" sz="1200" dirty="0"/>
              <a:t>(e) Formación para los agentes implicados</a:t>
            </a:r>
          </a:p>
        </p:txBody>
      </p:sp>
      <p:sp>
        <p:nvSpPr>
          <p:cNvPr id="20" name="Rectángulo 19">
            <a:extLst>
              <a:ext uri="{FF2B5EF4-FFF2-40B4-BE49-F238E27FC236}">
                <a16:creationId xmlns:a16="http://schemas.microsoft.com/office/drawing/2014/main" id="{36C4EA84-194F-42D5-95DB-0AAAB84730BD}"/>
              </a:ext>
            </a:extLst>
          </p:cNvPr>
          <p:cNvSpPr/>
          <p:nvPr/>
        </p:nvSpPr>
        <p:spPr>
          <a:xfrm>
            <a:off x="442292" y="2389866"/>
            <a:ext cx="1871788" cy="505755"/>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Artes escénicas y plásticas </a:t>
            </a:r>
            <a:r>
              <a:rPr lang="es-ES" sz="1400" baseline="30000" dirty="0"/>
              <a:t>(a)</a:t>
            </a:r>
          </a:p>
        </p:txBody>
      </p:sp>
      <p:sp>
        <p:nvSpPr>
          <p:cNvPr id="21" name="Rectángulo 20">
            <a:extLst>
              <a:ext uri="{FF2B5EF4-FFF2-40B4-BE49-F238E27FC236}">
                <a16:creationId xmlns:a16="http://schemas.microsoft.com/office/drawing/2014/main" id="{D7EAD7C3-10B8-4A23-933F-F1DFA31A53E8}"/>
              </a:ext>
            </a:extLst>
          </p:cNvPr>
          <p:cNvSpPr/>
          <p:nvPr/>
        </p:nvSpPr>
        <p:spPr>
          <a:xfrm>
            <a:off x="2471623" y="2397883"/>
            <a:ext cx="1871788" cy="505755"/>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Patrimonio cultural y arte </a:t>
            </a:r>
            <a:r>
              <a:rPr lang="es-ES" sz="1400" baseline="30000" dirty="0"/>
              <a:t>(b)</a:t>
            </a:r>
          </a:p>
        </p:txBody>
      </p:sp>
      <p:sp>
        <p:nvSpPr>
          <p:cNvPr id="23" name="Rectángulo 22">
            <a:extLst>
              <a:ext uri="{FF2B5EF4-FFF2-40B4-BE49-F238E27FC236}">
                <a16:creationId xmlns:a16="http://schemas.microsoft.com/office/drawing/2014/main" id="{F0887304-5678-43FA-8995-BC9984D9E0A3}"/>
              </a:ext>
            </a:extLst>
          </p:cNvPr>
          <p:cNvSpPr/>
          <p:nvPr/>
        </p:nvSpPr>
        <p:spPr>
          <a:xfrm>
            <a:off x="442292" y="2999452"/>
            <a:ext cx="1855740" cy="505755"/>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Ayudas tecnológicas</a:t>
            </a:r>
          </a:p>
          <a:p>
            <a:pPr algn="ctr"/>
            <a:r>
              <a:rPr lang="es-ES" sz="1400" dirty="0"/>
              <a:t> </a:t>
            </a:r>
            <a:r>
              <a:rPr lang="es-ES" sz="1400" baseline="30000" dirty="0"/>
              <a:t>(c)</a:t>
            </a:r>
          </a:p>
        </p:txBody>
      </p:sp>
      <p:sp>
        <p:nvSpPr>
          <p:cNvPr id="24" name="Rectángulo 23">
            <a:extLst>
              <a:ext uri="{FF2B5EF4-FFF2-40B4-BE49-F238E27FC236}">
                <a16:creationId xmlns:a16="http://schemas.microsoft.com/office/drawing/2014/main" id="{F43C5404-F58A-4BF7-BCE9-FF952E1B77ED}"/>
              </a:ext>
            </a:extLst>
          </p:cNvPr>
          <p:cNvSpPr/>
          <p:nvPr/>
        </p:nvSpPr>
        <p:spPr>
          <a:xfrm>
            <a:off x="2471623" y="2999452"/>
            <a:ext cx="1871788" cy="505755"/>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Formación </a:t>
            </a:r>
          </a:p>
          <a:p>
            <a:pPr algn="ctr"/>
            <a:r>
              <a:rPr lang="es-ES" sz="1400" baseline="30000" dirty="0"/>
              <a:t>(d)</a:t>
            </a:r>
            <a:r>
              <a:rPr lang="es-ES" sz="1400" dirty="0"/>
              <a:t> </a:t>
            </a:r>
          </a:p>
        </p:txBody>
      </p:sp>
      <p:sp>
        <p:nvSpPr>
          <p:cNvPr id="26" name="Marcador de texto 2">
            <a:extLst>
              <a:ext uri="{FF2B5EF4-FFF2-40B4-BE49-F238E27FC236}">
                <a16:creationId xmlns:a16="http://schemas.microsoft.com/office/drawing/2014/main" id="{982B9DF8-CD10-4C19-B7E7-18C517383C6B}"/>
              </a:ext>
            </a:extLst>
          </p:cNvPr>
          <p:cNvSpPr txBox="1">
            <a:spLocks/>
          </p:cNvSpPr>
          <p:nvPr/>
        </p:nvSpPr>
        <p:spPr>
          <a:xfrm>
            <a:off x="426244" y="4321632"/>
            <a:ext cx="5204536" cy="141204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(a) Fomento de las artes escénicas y plásticas</a:t>
            </a:r>
          </a:p>
          <a:p>
            <a:r>
              <a:rPr lang="es-ES" sz="1200" dirty="0"/>
              <a:t>(b) Conservación del patrimonio cultural</a:t>
            </a:r>
          </a:p>
          <a:p>
            <a:r>
              <a:rPr lang="es-ES" sz="1200" dirty="0"/>
              <a:t>(c) Innovación tecnológica I+D. TIC</a:t>
            </a:r>
          </a:p>
          <a:p>
            <a:r>
              <a:rPr lang="es-ES" sz="1200" dirty="0"/>
              <a:t>(d) Formación para los agentes implicados en el exterior o en España</a:t>
            </a:r>
          </a:p>
          <a:p>
            <a:r>
              <a:rPr lang="es-ES" sz="1200" dirty="0"/>
              <a:t>(e) Proyectos de salida al exterior de España</a:t>
            </a:r>
          </a:p>
          <a:p>
            <a:r>
              <a:rPr lang="es-ES" sz="1200" dirty="0"/>
              <a:t>(f) Fomento a nuevos proyectos</a:t>
            </a:r>
          </a:p>
        </p:txBody>
      </p:sp>
      <p:sp>
        <p:nvSpPr>
          <p:cNvPr id="19" name="Rectángulo 18">
            <a:extLst>
              <a:ext uri="{FF2B5EF4-FFF2-40B4-BE49-F238E27FC236}">
                <a16:creationId xmlns:a16="http://schemas.microsoft.com/office/drawing/2014/main" id="{B74FB94E-98F9-469A-AA74-DA3AF0DD1931}"/>
              </a:ext>
            </a:extLst>
          </p:cNvPr>
          <p:cNvSpPr/>
          <p:nvPr/>
        </p:nvSpPr>
        <p:spPr>
          <a:xfrm>
            <a:off x="434268" y="3585860"/>
            <a:ext cx="1863764" cy="505755"/>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Internacionalización </a:t>
            </a:r>
            <a:r>
              <a:rPr lang="es-ES" sz="1400" baseline="30000" dirty="0"/>
              <a:t>(e)</a:t>
            </a:r>
            <a:r>
              <a:rPr lang="es-ES" sz="1400" dirty="0"/>
              <a:t>  </a:t>
            </a:r>
          </a:p>
        </p:txBody>
      </p:sp>
      <p:sp>
        <p:nvSpPr>
          <p:cNvPr id="22" name="Rectángulo 21">
            <a:extLst>
              <a:ext uri="{FF2B5EF4-FFF2-40B4-BE49-F238E27FC236}">
                <a16:creationId xmlns:a16="http://schemas.microsoft.com/office/drawing/2014/main" id="{06FC2E80-FA3C-4D8E-B0DA-488AE7EFC09F}"/>
              </a:ext>
            </a:extLst>
          </p:cNvPr>
          <p:cNvSpPr/>
          <p:nvPr/>
        </p:nvSpPr>
        <p:spPr>
          <a:xfrm>
            <a:off x="2471623" y="3594661"/>
            <a:ext cx="1871788" cy="505755"/>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Emprendimiento </a:t>
            </a:r>
          </a:p>
          <a:p>
            <a:pPr algn="ctr"/>
            <a:r>
              <a:rPr lang="es-ES" sz="1400" baseline="30000" dirty="0"/>
              <a:t>(f)</a:t>
            </a:r>
            <a:r>
              <a:rPr lang="es-ES" sz="1400" dirty="0"/>
              <a:t>  </a:t>
            </a:r>
          </a:p>
        </p:txBody>
      </p:sp>
    </p:spTree>
    <p:extLst>
      <p:ext uri="{BB962C8B-B14F-4D97-AF65-F5344CB8AC3E}">
        <p14:creationId xmlns:p14="http://schemas.microsoft.com/office/powerpoint/2010/main" val="420583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D631EBA-86DB-4DD1-ABEE-B71AA35A0D06}"/>
              </a:ext>
            </a:extLst>
          </p:cNvPr>
          <p:cNvPicPr>
            <a:picLocks noChangeAspect="1"/>
          </p:cNvPicPr>
          <p:nvPr/>
        </p:nvPicPr>
        <p:blipFill rotWithShape="1">
          <a:blip r:embed="rId3">
            <a:alphaModFix/>
          </a:blip>
          <a:srcRect l="25634" r="9567"/>
          <a:stretch/>
        </p:blipFill>
        <p:spPr>
          <a:xfrm>
            <a:off x="5797543" y="10"/>
            <a:ext cx="6394152" cy="6857990"/>
          </a:xfrm>
          <a:prstGeom prst="rect">
            <a:avLst/>
          </a:prstGeom>
        </p:spPr>
      </p:pic>
      <p:pic>
        <p:nvPicPr>
          <p:cNvPr id="15"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3700">
                <a:solidFill>
                  <a:srgbClr val="000000"/>
                </a:solidFill>
              </a:rPr>
              <a:t>3.2. Casos prácticos de la digitalización en las ICC. </a:t>
            </a:r>
          </a:p>
        </p:txBody>
      </p:sp>
      <p:sp>
        <p:nvSpPr>
          <p:cNvPr id="5" name="Marcador de contenido 4">
            <a:extLst>
              <a:ext uri="{FF2B5EF4-FFF2-40B4-BE49-F238E27FC236}">
                <a16:creationId xmlns:a16="http://schemas.microsoft.com/office/drawing/2014/main" id="{CEEB3BAE-C0B2-447C-B8BE-96C6BD84D658}"/>
              </a:ext>
            </a:extLst>
          </p:cNvPr>
          <p:cNvSpPr>
            <a:spLocks noGrp="1"/>
          </p:cNvSpPr>
          <p:nvPr>
            <p:ph sz="half" idx="2"/>
          </p:nvPr>
        </p:nvSpPr>
        <p:spPr>
          <a:xfrm>
            <a:off x="804997" y="2272143"/>
            <a:ext cx="4706803" cy="3788830"/>
          </a:xfrm>
        </p:spPr>
        <p:txBody>
          <a:bodyPr vert="horz" lIns="91440" tIns="45720" rIns="91440" bIns="45720" rtlCol="0" anchor="ctr">
            <a:normAutofit/>
          </a:bodyPr>
          <a:lstStyle/>
          <a:p>
            <a:pPr marL="0" indent="0" algn="just">
              <a:buNone/>
            </a:pPr>
            <a:r>
              <a:rPr lang="es-ES_tradnl" sz="1600" dirty="0"/>
              <a:t>En este apartado están incluidos </a:t>
            </a:r>
            <a:r>
              <a:rPr lang="es-ES_tradnl" sz="1600" b="1" dirty="0"/>
              <a:t>proyectos promovidos por empresas de las </a:t>
            </a:r>
            <a:r>
              <a:rPr lang="es-ES_tradnl" sz="1600" b="1" dirty="0" err="1"/>
              <a:t>ICCs</a:t>
            </a:r>
            <a:r>
              <a:rPr lang="es-ES_tradnl" sz="1600" b="1" dirty="0"/>
              <a:t> </a:t>
            </a:r>
            <a:r>
              <a:rPr lang="es-ES_tradnl" sz="1600" dirty="0"/>
              <a:t>con diferente nivel de alcance </a:t>
            </a:r>
            <a:r>
              <a:rPr lang="es-ES_tradnl" sz="1600" b="1" dirty="0"/>
              <a:t>y que han recibido algún tipo de ayuda o subvención por parte de algún organismo para su elaboración</a:t>
            </a:r>
            <a:r>
              <a:rPr lang="es-ES_tradnl" sz="1600" dirty="0"/>
              <a:t>. </a:t>
            </a:r>
          </a:p>
          <a:p>
            <a:pPr marL="0" indent="0" algn="just">
              <a:buNone/>
            </a:pPr>
            <a:r>
              <a:rPr lang="es-ES_tradnl" sz="1600" dirty="0"/>
              <a:t>En todos ellos hay un trasfondo de aporte tecnológico para alcanzar nuevos objetivos empresariales.   </a:t>
            </a:r>
          </a:p>
          <a:p>
            <a:pPr indent="-228600" algn="just"/>
            <a:endParaRPr lang="es-ES_tradnl" dirty="0">
              <a:solidFill>
                <a:srgbClr val="000000"/>
              </a:solidFill>
            </a:endParaRPr>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0825930" y="6223702"/>
            <a:ext cx="570728" cy="314067"/>
          </a:xfrm>
        </p:spPr>
        <p:txBody>
          <a:bodyPr vert="horz" lIns="91440" tIns="45720" rIns="91440" bIns="45720" rtlCol="0" anchor="ctr">
            <a:normAutofit/>
          </a:bodyPr>
          <a:lstStyle/>
          <a:p>
            <a:pPr algn="r">
              <a:spcAft>
                <a:spcPts val="600"/>
              </a:spcAft>
              <a:defRPr/>
            </a:pPr>
            <a:fld id="{19B51A1E-902D-48AF-9020-955120F399B6}" type="slidenum">
              <a:rPr lang="en-US" sz="1100">
                <a:solidFill>
                  <a:srgbClr val="FFFFFF"/>
                </a:solidFill>
                <a:latin typeface="Calibri" panose="020F0502020204030204"/>
              </a:rPr>
              <a:pPr algn="r">
                <a:spcAft>
                  <a:spcPts val="600"/>
                </a:spcAft>
                <a:defRPr/>
              </a:pPr>
              <a:t>16</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248978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descr="Cómo usar esta plantilla&#10;">
            <a:extLst>
              <a:ext uri="{FF2B5EF4-FFF2-40B4-BE49-F238E27FC236}">
                <a16:creationId xmlns:a16="http://schemas.microsoft.com/office/drawing/2014/main" id="{AF827C88-045E-4F68-9447-36B04E5AF96E}"/>
              </a:ext>
            </a:extLst>
          </p:cNvPr>
          <p:cNvGrpSpPr/>
          <p:nvPr/>
        </p:nvGrpSpPr>
        <p:grpSpPr>
          <a:xfrm>
            <a:off x="298484" y="286461"/>
            <a:ext cx="2796417" cy="2796417"/>
            <a:chOff x="1341135" y="224330"/>
            <a:chExt cx="2796417" cy="2796417"/>
          </a:xfrm>
        </p:grpSpPr>
        <p:sp>
          <p:nvSpPr>
            <p:cNvPr id="37" name="Elipse 36">
              <a:extLst>
                <a:ext uri="{FF2B5EF4-FFF2-40B4-BE49-F238E27FC236}">
                  <a16:creationId xmlns:a16="http://schemas.microsoft.com/office/drawing/2014/main" id="{C51FBE48-2848-4EC5-89D6-C5C86C105FD1}"/>
                </a:ext>
              </a:extLst>
            </p:cNvPr>
            <p:cNvSpPr/>
            <p:nvPr/>
          </p:nvSpPr>
          <p:spPr>
            <a:xfrm>
              <a:off x="1341135" y="22433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3000"/>
                </a:lnSpc>
              </a:pPr>
              <a:r>
                <a:rPr lang="es-ES" sz="2000" b="1" dirty="0"/>
                <a:t>“ALLTHEATER”</a:t>
              </a:r>
            </a:p>
            <a:p>
              <a:pPr algn="ctr">
                <a:lnSpc>
                  <a:spcPts val="3000"/>
                </a:lnSpc>
              </a:pPr>
              <a:r>
                <a:rPr lang="es-ES" sz="2000" dirty="0"/>
                <a:t>Teatro online y a la carta.</a:t>
              </a:r>
            </a:p>
          </p:txBody>
        </p:sp>
        <p:sp>
          <p:nvSpPr>
            <p:cNvPr id="41" name="Elipse 40">
              <a:extLst>
                <a:ext uri="{FF2B5EF4-FFF2-40B4-BE49-F238E27FC236}">
                  <a16:creationId xmlns:a16="http://schemas.microsoft.com/office/drawing/2014/main" id="{4571EFCA-4D6B-4975-BCE3-09C7F433B4DA}"/>
                </a:ext>
              </a:extLst>
            </p:cNvPr>
            <p:cNvSpPr/>
            <p:nvPr/>
          </p:nvSpPr>
          <p:spPr>
            <a:xfrm>
              <a:off x="1537865" y="2411725"/>
              <a:ext cx="360000" cy="360000"/>
            </a:xfrm>
            <a:prstGeom prst="ellipse">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6" name="Rectángulo 5" descr="Cuadro de instrucciones en segundo plano">
            <a:extLst>
              <a:ext uri="{FF2B5EF4-FFF2-40B4-BE49-F238E27FC236}">
                <a16:creationId xmlns:a16="http://schemas.microsoft.com/office/drawing/2014/main" id="{20779E53-6FBF-49D4-B71F-9C4591CB06D5}"/>
              </a:ext>
            </a:extLst>
          </p:cNvPr>
          <p:cNvSpPr/>
          <p:nvPr/>
        </p:nvSpPr>
        <p:spPr>
          <a:xfrm>
            <a:off x="3489598" y="70559"/>
            <a:ext cx="4708996" cy="2993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3" name="Elipse 42">
            <a:extLst>
              <a:ext uri="{FF2B5EF4-FFF2-40B4-BE49-F238E27FC236}">
                <a16:creationId xmlns:a16="http://schemas.microsoft.com/office/drawing/2014/main" id="{C4AAE0A8-79D5-440B-B812-5976D3EDBD0C}"/>
              </a:ext>
            </a:extLst>
          </p:cNvPr>
          <p:cNvSpPr/>
          <p:nvPr/>
        </p:nvSpPr>
        <p:spPr>
          <a:xfrm>
            <a:off x="3630478" y="20041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a:latin typeface="Arial" panose="020B0604020202020204" pitchFamily="34" charset="0"/>
                <a:cs typeface="Arial" panose="020B0604020202020204" pitchFamily="34" charset="0"/>
              </a:rPr>
              <a:t>1</a:t>
            </a:r>
          </a:p>
        </p:txBody>
      </p:sp>
      <p:sp>
        <p:nvSpPr>
          <p:cNvPr id="42" name="Rectángulo 41" descr="Cuadro de instrucciones en segundo plano">
            <a:extLst>
              <a:ext uri="{FF2B5EF4-FFF2-40B4-BE49-F238E27FC236}">
                <a16:creationId xmlns:a16="http://schemas.microsoft.com/office/drawing/2014/main" id="{3844B058-3CE8-4852-BEF6-257F8549EE99}"/>
              </a:ext>
            </a:extLst>
          </p:cNvPr>
          <p:cNvSpPr/>
          <p:nvPr/>
        </p:nvSpPr>
        <p:spPr>
          <a:xfrm>
            <a:off x="8309468" y="787352"/>
            <a:ext cx="3803798" cy="3202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5" name="Elipse 44">
            <a:extLst>
              <a:ext uri="{FF2B5EF4-FFF2-40B4-BE49-F238E27FC236}">
                <a16:creationId xmlns:a16="http://schemas.microsoft.com/office/drawing/2014/main" id="{840F97B3-0E1D-40DC-BF8C-2D40E7DDC61C}"/>
              </a:ext>
            </a:extLst>
          </p:cNvPr>
          <p:cNvSpPr/>
          <p:nvPr/>
        </p:nvSpPr>
        <p:spPr>
          <a:xfrm>
            <a:off x="8453386" y="94093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4</a:t>
            </a:r>
          </a:p>
        </p:txBody>
      </p:sp>
      <p:sp>
        <p:nvSpPr>
          <p:cNvPr id="14" name="Cuadro de texto 13">
            <a:extLst>
              <a:ext uri="{FF2B5EF4-FFF2-40B4-BE49-F238E27FC236}">
                <a16:creationId xmlns:a16="http://schemas.microsoft.com/office/drawing/2014/main" id="{7EAFFD73-4869-4CC3-8C60-E7C58E91DDE1}"/>
              </a:ext>
            </a:extLst>
          </p:cNvPr>
          <p:cNvSpPr txBox="1"/>
          <p:nvPr/>
        </p:nvSpPr>
        <p:spPr>
          <a:xfrm>
            <a:off x="8880197" y="967633"/>
            <a:ext cx="2833785" cy="400110"/>
          </a:xfrm>
          <a:prstGeom prst="rect">
            <a:avLst/>
          </a:prstGeom>
          <a:noFill/>
        </p:spPr>
        <p:txBody>
          <a:bodyPr wrap="square" rtlCol="0">
            <a:spAutoFit/>
          </a:bodyPr>
          <a:lstStyle/>
          <a:p>
            <a:pPr rtl="0"/>
            <a:r>
              <a:rPr lang="es-ES" sz="2000" b="1" dirty="0"/>
              <a:t>Tecnología aplicada</a:t>
            </a:r>
          </a:p>
        </p:txBody>
      </p:sp>
      <p:sp>
        <p:nvSpPr>
          <p:cNvPr id="10" name="Cuadro de texto 9">
            <a:extLst>
              <a:ext uri="{FF2B5EF4-FFF2-40B4-BE49-F238E27FC236}">
                <a16:creationId xmlns:a16="http://schemas.microsoft.com/office/drawing/2014/main" id="{DBE590BD-3E87-43CE-BDCC-A6A81A224642}"/>
              </a:ext>
            </a:extLst>
          </p:cNvPr>
          <p:cNvSpPr txBox="1"/>
          <p:nvPr/>
        </p:nvSpPr>
        <p:spPr>
          <a:xfrm>
            <a:off x="8562234" y="1386692"/>
            <a:ext cx="3331282" cy="2431435"/>
          </a:xfrm>
          <a:prstGeom prst="rect">
            <a:avLst/>
          </a:prstGeom>
          <a:noFill/>
        </p:spPr>
        <p:txBody>
          <a:bodyPr wrap="square" rtlCol="0">
            <a:spAutoFit/>
          </a:bodyPr>
          <a:lstStyle/>
          <a:p>
            <a:br>
              <a:rPr lang="es-ES" sz="1200" dirty="0"/>
            </a:br>
            <a:r>
              <a:rPr lang="es-ES" sz="1400" dirty="0"/>
              <a:t>Gestión de contenidos, pagos </a:t>
            </a:r>
            <a:r>
              <a:rPr lang="es-ES" sz="1400" dirty="0" err="1"/>
              <a:t>on</a:t>
            </a:r>
            <a:r>
              <a:rPr lang="es-ES" sz="1400" dirty="0"/>
              <a:t> line y </a:t>
            </a:r>
            <a:r>
              <a:rPr lang="es-ES" sz="1400" dirty="0" err="1"/>
              <a:t>streaming</a:t>
            </a:r>
            <a:r>
              <a:rPr lang="es-ES" sz="1400" dirty="0"/>
              <a:t>. En los próximos años veremos una evolución en la tecnología de imagen que dará lugar a una nueva forma de ver contenidos audiovisuales. </a:t>
            </a:r>
            <a:r>
              <a:rPr lang="es-ES" sz="1400" dirty="0" err="1"/>
              <a:t>Alltheater</a:t>
            </a:r>
            <a:r>
              <a:rPr lang="es-ES" sz="1400" dirty="0"/>
              <a:t> está trabajando ahora en la creación de un nuevo tipo de experiencia de usuario, desarrollando soluciones lingüísticas y narrativas para el 360 y el HD. Un modelo solvente de teatro de realidad inmediata. </a:t>
            </a:r>
          </a:p>
        </p:txBody>
      </p:sp>
      <p:sp>
        <p:nvSpPr>
          <p:cNvPr id="36" name="Rectángulo 35" descr="Cuadro de instrucciones en segundo plano">
            <a:extLst>
              <a:ext uri="{FF2B5EF4-FFF2-40B4-BE49-F238E27FC236}">
                <a16:creationId xmlns:a16="http://schemas.microsoft.com/office/drawing/2014/main" id="{076CBD10-D15D-4FC1-8D9B-B4BEB3C1E3E5}"/>
              </a:ext>
            </a:extLst>
          </p:cNvPr>
          <p:cNvSpPr/>
          <p:nvPr/>
        </p:nvSpPr>
        <p:spPr>
          <a:xfrm>
            <a:off x="78733" y="4083008"/>
            <a:ext cx="8630017" cy="2215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Elipse 43">
            <a:extLst>
              <a:ext uri="{FF2B5EF4-FFF2-40B4-BE49-F238E27FC236}">
                <a16:creationId xmlns:a16="http://schemas.microsoft.com/office/drawing/2014/main" id="{AD5E115B-A01C-4789-8FA0-CA1A95794CDC}"/>
              </a:ext>
            </a:extLst>
          </p:cNvPr>
          <p:cNvSpPr/>
          <p:nvPr/>
        </p:nvSpPr>
        <p:spPr>
          <a:xfrm>
            <a:off x="157561" y="4197771"/>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3</a:t>
            </a:r>
          </a:p>
        </p:txBody>
      </p:sp>
      <p:sp>
        <p:nvSpPr>
          <p:cNvPr id="23" name="Cuadro de texto 22">
            <a:extLst>
              <a:ext uri="{FF2B5EF4-FFF2-40B4-BE49-F238E27FC236}">
                <a16:creationId xmlns:a16="http://schemas.microsoft.com/office/drawing/2014/main" id="{92C20CDD-0E88-460E-B553-CC0BFE2D7E81}"/>
              </a:ext>
            </a:extLst>
          </p:cNvPr>
          <p:cNvSpPr txBox="1"/>
          <p:nvPr/>
        </p:nvSpPr>
        <p:spPr>
          <a:xfrm>
            <a:off x="675213" y="4124867"/>
            <a:ext cx="2957285" cy="400110"/>
          </a:xfrm>
          <a:prstGeom prst="rect">
            <a:avLst/>
          </a:prstGeom>
          <a:noFill/>
        </p:spPr>
        <p:txBody>
          <a:bodyPr wrap="square" rtlCol="0">
            <a:spAutoFit/>
          </a:bodyPr>
          <a:lstStyle/>
          <a:p>
            <a:pPr rtl="0"/>
            <a:r>
              <a:rPr lang="es-ES" sz="2000" b="1" dirty="0"/>
              <a:t>Descripción y beneficios</a:t>
            </a:r>
          </a:p>
        </p:txBody>
      </p:sp>
      <p:sp>
        <p:nvSpPr>
          <p:cNvPr id="22" name="Cuadro de texto 21">
            <a:extLst>
              <a:ext uri="{FF2B5EF4-FFF2-40B4-BE49-F238E27FC236}">
                <a16:creationId xmlns:a16="http://schemas.microsoft.com/office/drawing/2014/main" id="{0EDD0AB6-01C4-4545-BA3F-9047F2A0799E}"/>
              </a:ext>
            </a:extLst>
          </p:cNvPr>
          <p:cNvSpPr txBox="1"/>
          <p:nvPr/>
        </p:nvSpPr>
        <p:spPr>
          <a:xfrm>
            <a:off x="385714" y="4567802"/>
            <a:ext cx="8323036" cy="1600438"/>
          </a:xfrm>
          <a:prstGeom prst="rect">
            <a:avLst/>
          </a:prstGeom>
          <a:noFill/>
        </p:spPr>
        <p:txBody>
          <a:bodyPr wrap="square" rtlCol="0">
            <a:spAutoFit/>
          </a:bodyPr>
          <a:lstStyle/>
          <a:p>
            <a:r>
              <a:rPr lang="es-ES" sz="1400" dirty="0"/>
              <a:t>Se trata de una </a:t>
            </a:r>
            <a:r>
              <a:rPr lang="es-ES" sz="1400" b="1" dirty="0"/>
              <a:t>plataforma de pago que ofrece obras teatrales ‘online’ a la carta</a:t>
            </a:r>
            <a:r>
              <a:rPr lang="es-ES" sz="1400" dirty="0"/>
              <a:t>. Una plataforma que se adapta y se renueva a las necesidades de las nuevas generaciones y un recurso en continuo desarrollo que proporciona un acceso único a un catálogo de material audiovisual en constante crecimiento, proporcionado, en la mayoría de los casos, por los profesionales del sector teatral. </a:t>
            </a:r>
            <a:r>
              <a:rPr lang="es-ES" sz="1400" b="1" dirty="0"/>
              <a:t>El usuario accede desde su dispositivo, a la visualización de todas las funciones</a:t>
            </a:r>
            <a:r>
              <a:rPr lang="es-ES" sz="1400" dirty="0"/>
              <a:t> que pueden sucederse en otras ciudades o que ya no están en cartera. </a:t>
            </a:r>
            <a:r>
              <a:rPr lang="es-ES" sz="1400" b="1" dirty="0"/>
              <a:t>Cualquier profesional del teatro puede presentar obras para añadir a la colección de forma gratuita</a:t>
            </a:r>
            <a:r>
              <a:rPr lang="es-ES" sz="1400" dirty="0"/>
              <a:t>. </a:t>
            </a:r>
          </a:p>
        </p:txBody>
      </p:sp>
      <p:sp>
        <p:nvSpPr>
          <p:cNvPr id="32" name="Gráfico 18">
            <a:extLst>
              <a:ext uri="{FF2B5EF4-FFF2-40B4-BE49-F238E27FC236}">
                <a16:creationId xmlns:a16="http://schemas.microsoft.com/office/drawing/2014/main" id="{1C423936-E785-4AA4-AE30-B44E99C3D5C5}"/>
              </a:ext>
            </a:extLst>
          </p:cNvPr>
          <p:cNvSpPr/>
          <p:nvPr/>
        </p:nvSpPr>
        <p:spPr>
          <a:xfrm rot="5780139" flipV="1">
            <a:off x="2714996" y="2453494"/>
            <a:ext cx="659696" cy="821727"/>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rgbClr val="BB0158"/>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es-ES" dirty="0"/>
          </a:p>
        </p:txBody>
      </p:sp>
      <p:sp>
        <p:nvSpPr>
          <p:cNvPr id="2" name="Marcador de número de diapositiva 1">
            <a:extLst>
              <a:ext uri="{FF2B5EF4-FFF2-40B4-BE49-F238E27FC236}">
                <a16:creationId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s-ES" smtClean="0"/>
              <a:pPr rtl="0"/>
              <a:t>17</a:t>
            </a:fld>
            <a:endParaRPr lang="es-ES"/>
          </a:p>
        </p:txBody>
      </p:sp>
      <p:sp>
        <p:nvSpPr>
          <p:cNvPr id="4" name="Title 3" hidden="1">
            <a:extLst>
              <a:ext uri="{FF2B5EF4-FFF2-40B4-BE49-F238E27FC236}">
                <a16:creationId xmlns:a16="http://schemas.microsoft.com/office/drawing/2014/main" id="{61A02E3A-E7B4-45B1-9EBC-3DB4D41F565D}"/>
              </a:ext>
            </a:extLst>
          </p:cNvPr>
          <p:cNvSpPr>
            <a:spLocks noGrp="1"/>
          </p:cNvSpPr>
          <p:nvPr>
            <p:ph type="title"/>
          </p:nvPr>
        </p:nvSpPr>
        <p:spPr/>
        <p:txBody>
          <a:bodyPr rtlCol="0"/>
          <a:lstStyle/>
          <a:p>
            <a:pPr rtl="0"/>
            <a:r>
              <a:rPr lang="es"/>
              <a:t>How to customize this template</a:t>
            </a:r>
          </a:p>
        </p:txBody>
      </p:sp>
      <p:sp>
        <p:nvSpPr>
          <p:cNvPr id="24" name="Rectángulo 23" descr="Cuadro de instrucciones en segundo plano">
            <a:extLst>
              <a:ext uri="{FF2B5EF4-FFF2-40B4-BE49-F238E27FC236}">
                <a16:creationId xmlns:a16="http://schemas.microsoft.com/office/drawing/2014/main" id="{04867EAA-5AF5-4BD4-A0D4-D15515289848}"/>
              </a:ext>
            </a:extLst>
          </p:cNvPr>
          <p:cNvSpPr/>
          <p:nvPr/>
        </p:nvSpPr>
        <p:spPr>
          <a:xfrm>
            <a:off x="298484" y="3187222"/>
            <a:ext cx="7900110" cy="755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Elipse 24">
            <a:extLst>
              <a:ext uri="{FF2B5EF4-FFF2-40B4-BE49-F238E27FC236}">
                <a16:creationId xmlns:a16="http://schemas.microsoft.com/office/drawing/2014/main" id="{3555C49C-E0D2-483F-A43D-9FD06772C70F}"/>
              </a:ext>
            </a:extLst>
          </p:cNvPr>
          <p:cNvSpPr/>
          <p:nvPr/>
        </p:nvSpPr>
        <p:spPr>
          <a:xfrm>
            <a:off x="431381" y="335080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2</a:t>
            </a:r>
          </a:p>
        </p:txBody>
      </p:sp>
      <p:sp>
        <p:nvSpPr>
          <p:cNvPr id="26" name="Cuadro de texto 13">
            <a:extLst>
              <a:ext uri="{FF2B5EF4-FFF2-40B4-BE49-F238E27FC236}">
                <a16:creationId xmlns:a16="http://schemas.microsoft.com/office/drawing/2014/main" id="{E0657CA5-7DBD-42B5-9907-3EC3011CE796}"/>
              </a:ext>
            </a:extLst>
          </p:cNvPr>
          <p:cNvSpPr txBox="1"/>
          <p:nvPr/>
        </p:nvSpPr>
        <p:spPr>
          <a:xfrm>
            <a:off x="991089" y="3216454"/>
            <a:ext cx="1233384" cy="400110"/>
          </a:xfrm>
          <a:prstGeom prst="rect">
            <a:avLst/>
          </a:prstGeom>
          <a:noFill/>
        </p:spPr>
        <p:txBody>
          <a:bodyPr wrap="square" rtlCol="0">
            <a:spAutoFit/>
          </a:bodyPr>
          <a:lstStyle/>
          <a:p>
            <a:pPr rtl="0"/>
            <a:r>
              <a:rPr lang="es-ES" sz="2000" b="1" dirty="0"/>
              <a:t>Contacto:</a:t>
            </a:r>
          </a:p>
        </p:txBody>
      </p:sp>
      <p:sp>
        <p:nvSpPr>
          <p:cNvPr id="29" name="Cuadro de texto 13">
            <a:extLst>
              <a:ext uri="{FF2B5EF4-FFF2-40B4-BE49-F238E27FC236}">
                <a16:creationId xmlns:a16="http://schemas.microsoft.com/office/drawing/2014/main" id="{E66A9FF0-A802-4163-AA54-4D2856AD884A}"/>
              </a:ext>
            </a:extLst>
          </p:cNvPr>
          <p:cNvSpPr txBox="1"/>
          <p:nvPr/>
        </p:nvSpPr>
        <p:spPr>
          <a:xfrm>
            <a:off x="2224473" y="3235863"/>
            <a:ext cx="5974121" cy="523220"/>
          </a:xfrm>
          <a:prstGeom prst="rect">
            <a:avLst/>
          </a:prstGeom>
          <a:noFill/>
        </p:spPr>
        <p:txBody>
          <a:bodyPr wrap="square" rtlCol="0">
            <a:spAutoFit/>
          </a:bodyPr>
          <a:lstStyle/>
          <a:p>
            <a:r>
              <a:rPr lang="es-ES" sz="1400" dirty="0" err="1"/>
              <a:t>Alltheater</a:t>
            </a:r>
            <a:r>
              <a:rPr lang="es-ES" sz="1400" dirty="0"/>
              <a:t> - Eva Lapuente. Zaragoza </a:t>
            </a:r>
          </a:p>
          <a:p>
            <a:r>
              <a:rPr lang="es-ES" sz="1400" dirty="0"/>
              <a:t>@</a:t>
            </a:r>
            <a:r>
              <a:rPr lang="es-ES" sz="1400" dirty="0" err="1"/>
              <a:t>evalapuente</a:t>
            </a:r>
            <a:r>
              <a:rPr lang="es-ES" sz="1400" dirty="0"/>
              <a:t> -  </a:t>
            </a:r>
            <a:r>
              <a:rPr lang="es-ES" sz="1400" dirty="0">
                <a:hlinkClick r:id="rId3"/>
              </a:rPr>
              <a:t>https://alltheater.es/</a:t>
            </a:r>
            <a:r>
              <a:rPr lang="es-ES" sz="1400" dirty="0"/>
              <a:t> </a:t>
            </a:r>
          </a:p>
        </p:txBody>
      </p:sp>
      <p:sp>
        <p:nvSpPr>
          <p:cNvPr id="34" name="Rectángulo 33" descr="Cuadro de instrucciones en segundo plano">
            <a:extLst>
              <a:ext uri="{FF2B5EF4-FFF2-40B4-BE49-F238E27FC236}">
                <a16:creationId xmlns:a16="http://schemas.microsoft.com/office/drawing/2014/main" id="{DC1221AD-0C23-4E44-8F69-CAFC470B1D07}"/>
              </a:ext>
            </a:extLst>
          </p:cNvPr>
          <p:cNvSpPr/>
          <p:nvPr/>
        </p:nvSpPr>
        <p:spPr>
          <a:xfrm>
            <a:off x="8880197" y="4335680"/>
            <a:ext cx="3154242" cy="1890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Elipse 34">
            <a:extLst>
              <a:ext uri="{FF2B5EF4-FFF2-40B4-BE49-F238E27FC236}">
                <a16:creationId xmlns:a16="http://schemas.microsoft.com/office/drawing/2014/main" id="{6A5CC749-8E3B-4A9F-AF85-6C723A69B4AE}"/>
              </a:ext>
            </a:extLst>
          </p:cNvPr>
          <p:cNvSpPr/>
          <p:nvPr/>
        </p:nvSpPr>
        <p:spPr>
          <a:xfrm>
            <a:off x="9004611" y="4437093"/>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5</a:t>
            </a:r>
          </a:p>
        </p:txBody>
      </p:sp>
      <p:sp>
        <p:nvSpPr>
          <p:cNvPr id="38" name="Cuadro de texto 13">
            <a:extLst>
              <a:ext uri="{FF2B5EF4-FFF2-40B4-BE49-F238E27FC236}">
                <a16:creationId xmlns:a16="http://schemas.microsoft.com/office/drawing/2014/main" id="{2C2A59E6-F7B4-4437-AF92-496E32873BFA}"/>
              </a:ext>
            </a:extLst>
          </p:cNvPr>
          <p:cNvSpPr txBox="1"/>
          <p:nvPr/>
        </p:nvSpPr>
        <p:spPr>
          <a:xfrm>
            <a:off x="9438968" y="4420342"/>
            <a:ext cx="2454547" cy="400110"/>
          </a:xfrm>
          <a:prstGeom prst="rect">
            <a:avLst/>
          </a:prstGeom>
          <a:noFill/>
        </p:spPr>
        <p:txBody>
          <a:bodyPr wrap="square" rtlCol="0">
            <a:spAutoFit/>
          </a:bodyPr>
          <a:lstStyle/>
          <a:p>
            <a:pPr algn="ctr" rtl="0"/>
            <a:r>
              <a:rPr lang="es-ES" sz="2000" b="1" dirty="0"/>
              <a:t>Subvención </a:t>
            </a:r>
            <a:r>
              <a:rPr lang="es-ES" sz="2000" b="1"/>
              <a:t>o ayuda:</a:t>
            </a:r>
            <a:endParaRPr lang="es-ES" sz="2000" b="1" dirty="0"/>
          </a:p>
        </p:txBody>
      </p:sp>
      <p:sp>
        <p:nvSpPr>
          <p:cNvPr id="39" name="Cuadro de texto 13">
            <a:extLst>
              <a:ext uri="{FF2B5EF4-FFF2-40B4-BE49-F238E27FC236}">
                <a16:creationId xmlns:a16="http://schemas.microsoft.com/office/drawing/2014/main" id="{ACA5F380-981C-4A55-A410-F715773120C1}"/>
              </a:ext>
            </a:extLst>
          </p:cNvPr>
          <p:cNvSpPr txBox="1"/>
          <p:nvPr/>
        </p:nvSpPr>
        <p:spPr>
          <a:xfrm>
            <a:off x="8869214" y="4966139"/>
            <a:ext cx="3024301" cy="954107"/>
          </a:xfrm>
          <a:prstGeom prst="rect">
            <a:avLst/>
          </a:prstGeom>
          <a:noFill/>
        </p:spPr>
        <p:txBody>
          <a:bodyPr wrap="square" rtlCol="0">
            <a:spAutoFit/>
          </a:bodyPr>
          <a:lstStyle/>
          <a:p>
            <a:r>
              <a:rPr lang="es-ES" sz="1400"/>
              <a:t>Ayudas </a:t>
            </a:r>
            <a:r>
              <a:rPr lang="es-ES" sz="1400" dirty="0"/>
              <a:t>para la modernización e innovación de las ICC mediante proyectos digitales y tecnológicos.</a:t>
            </a:r>
          </a:p>
          <a:p>
            <a:r>
              <a:rPr lang="es-ES" sz="1400" dirty="0"/>
              <a:t>Ministerio de Cultura 2017</a:t>
            </a:r>
          </a:p>
        </p:txBody>
      </p:sp>
      <p:pic>
        <p:nvPicPr>
          <p:cNvPr id="1026" name="Picture 2" descr="Resultado de imagen de alltheater">
            <a:extLst>
              <a:ext uri="{FF2B5EF4-FFF2-40B4-BE49-F238E27FC236}">
                <a16:creationId xmlns:a16="http://schemas.microsoft.com/office/drawing/2014/main" id="{A7EA9F84-B945-4BDF-B143-B0B42E4D8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635" y="750665"/>
            <a:ext cx="2282152" cy="228215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21B8F396-881F-47C1-B638-81B5A04306DC}"/>
              </a:ext>
            </a:extLst>
          </p:cNvPr>
          <p:cNvPicPr>
            <a:picLocks noChangeAspect="1"/>
          </p:cNvPicPr>
          <p:nvPr/>
        </p:nvPicPr>
        <p:blipFill rotWithShape="1">
          <a:blip r:embed="rId5"/>
          <a:srcRect l="17428" r="18998"/>
          <a:stretch/>
        </p:blipFill>
        <p:spPr>
          <a:xfrm>
            <a:off x="5771949" y="777684"/>
            <a:ext cx="2282153" cy="1673725"/>
          </a:xfrm>
          <a:prstGeom prst="rect">
            <a:avLst/>
          </a:prstGeom>
        </p:spPr>
      </p:pic>
    </p:spTree>
    <p:extLst>
      <p:ext uri="{BB962C8B-B14F-4D97-AF65-F5344CB8AC3E}">
        <p14:creationId xmlns:p14="http://schemas.microsoft.com/office/powerpoint/2010/main" val="14676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descr="Cómo usar esta plantilla&#10;">
            <a:extLst>
              <a:ext uri="{FF2B5EF4-FFF2-40B4-BE49-F238E27FC236}">
                <a16:creationId xmlns:a16="http://schemas.microsoft.com/office/drawing/2014/main" id="{AF827C88-045E-4F68-9447-36B04E5AF96E}"/>
              </a:ext>
            </a:extLst>
          </p:cNvPr>
          <p:cNvGrpSpPr/>
          <p:nvPr/>
        </p:nvGrpSpPr>
        <p:grpSpPr>
          <a:xfrm>
            <a:off x="298484" y="286461"/>
            <a:ext cx="2796417" cy="2796417"/>
            <a:chOff x="1341135" y="224330"/>
            <a:chExt cx="2796417" cy="2796417"/>
          </a:xfrm>
        </p:grpSpPr>
        <p:sp>
          <p:nvSpPr>
            <p:cNvPr id="37" name="Elipse 36">
              <a:extLst>
                <a:ext uri="{FF2B5EF4-FFF2-40B4-BE49-F238E27FC236}">
                  <a16:creationId xmlns:a16="http://schemas.microsoft.com/office/drawing/2014/main" id="{C51FBE48-2848-4EC5-89D6-C5C86C105FD1}"/>
                </a:ext>
              </a:extLst>
            </p:cNvPr>
            <p:cNvSpPr/>
            <p:nvPr/>
          </p:nvSpPr>
          <p:spPr>
            <a:xfrm>
              <a:off x="1341135" y="22433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s-ES" sz="2000" b="1" dirty="0"/>
            </a:p>
          </p:txBody>
        </p:sp>
        <p:sp>
          <p:nvSpPr>
            <p:cNvPr id="41" name="Elipse 40">
              <a:extLst>
                <a:ext uri="{FF2B5EF4-FFF2-40B4-BE49-F238E27FC236}">
                  <a16:creationId xmlns:a16="http://schemas.microsoft.com/office/drawing/2014/main" id="{4571EFCA-4D6B-4975-BCE3-09C7F433B4DA}"/>
                </a:ext>
              </a:extLst>
            </p:cNvPr>
            <p:cNvSpPr/>
            <p:nvPr/>
          </p:nvSpPr>
          <p:spPr>
            <a:xfrm>
              <a:off x="1537865" y="2411725"/>
              <a:ext cx="360000" cy="360000"/>
            </a:xfrm>
            <a:prstGeom prst="ellipse">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6" name="Rectángulo 5" descr="Cuadro de instrucciones en segundo plano">
            <a:extLst>
              <a:ext uri="{FF2B5EF4-FFF2-40B4-BE49-F238E27FC236}">
                <a16:creationId xmlns:a16="http://schemas.microsoft.com/office/drawing/2014/main" id="{20779E53-6FBF-49D4-B71F-9C4591CB06D5}"/>
              </a:ext>
            </a:extLst>
          </p:cNvPr>
          <p:cNvSpPr/>
          <p:nvPr/>
        </p:nvSpPr>
        <p:spPr>
          <a:xfrm>
            <a:off x="3489598" y="70559"/>
            <a:ext cx="4708996" cy="2993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3" name="Elipse 42">
            <a:extLst>
              <a:ext uri="{FF2B5EF4-FFF2-40B4-BE49-F238E27FC236}">
                <a16:creationId xmlns:a16="http://schemas.microsoft.com/office/drawing/2014/main" id="{C4AAE0A8-79D5-440B-B812-5976D3EDBD0C}"/>
              </a:ext>
            </a:extLst>
          </p:cNvPr>
          <p:cNvSpPr/>
          <p:nvPr/>
        </p:nvSpPr>
        <p:spPr>
          <a:xfrm>
            <a:off x="3630478" y="20041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a:latin typeface="Arial" panose="020B0604020202020204" pitchFamily="34" charset="0"/>
                <a:cs typeface="Arial" panose="020B0604020202020204" pitchFamily="34" charset="0"/>
              </a:rPr>
              <a:t>1</a:t>
            </a:r>
          </a:p>
        </p:txBody>
      </p:sp>
      <p:sp>
        <p:nvSpPr>
          <p:cNvPr id="42" name="Rectángulo 41" descr="Cuadro de instrucciones en segundo plano">
            <a:extLst>
              <a:ext uri="{FF2B5EF4-FFF2-40B4-BE49-F238E27FC236}">
                <a16:creationId xmlns:a16="http://schemas.microsoft.com/office/drawing/2014/main" id="{3844B058-3CE8-4852-BEF6-257F8549EE99}"/>
              </a:ext>
            </a:extLst>
          </p:cNvPr>
          <p:cNvSpPr/>
          <p:nvPr/>
        </p:nvSpPr>
        <p:spPr>
          <a:xfrm>
            <a:off x="8338481" y="778584"/>
            <a:ext cx="3803798" cy="3202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Elipse 44">
            <a:extLst>
              <a:ext uri="{FF2B5EF4-FFF2-40B4-BE49-F238E27FC236}">
                <a16:creationId xmlns:a16="http://schemas.microsoft.com/office/drawing/2014/main" id="{840F97B3-0E1D-40DC-BF8C-2D40E7DDC61C}"/>
              </a:ext>
            </a:extLst>
          </p:cNvPr>
          <p:cNvSpPr/>
          <p:nvPr/>
        </p:nvSpPr>
        <p:spPr>
          <a:xfrm>
            <a:off x="8453386" y="94093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4</a:t>
            </a:r>
          </a:p>
        </p:txBody>
      </p:sp>
      <p:sp>
        <p:nvSpPr>
          <p:cNvPr id="14" name="Cuadro de texto 13">
            <a:extLst>
              <a:ext uri="{FF2B5EF4-FFF2-40B4-BE49-F238E27FC236}">
                <a16:creationId xmlns:a16="http://schemas.microsoft.com/office/drawing/2014/main" id="{7EAFFD73-4869-4CC3-8C60-E7C58E91DDE1}"/>
              </a:ext>
            </a:extLst>
          </p:cNvPr>
          <p:cNvSpPr txBox="1"/>
          <p:nvPr/>
        </p:nvSpPr>
        <p:spPr>
          <a:xfrm>
            <a:off x="8880197" y="967633"/>
            <a:ext cx="2833785" cy="400110"/>
          </a:xfrm>
          <a:prstGeom prst="rect">
            <a:avLst/>
          </a:prstGeom>
          <a:noFill/>
        </p:spPr>
        <p:txBody>
          <a:bodyPr wrap="square" rtlCol="0">
            <a:spAutoFit/>
          </a:bodyPr>
          <a:lstStyle/>
          <a:p>
            <a:pPr rtl="0"/>
            <a:r>
              <a:rPr lang="es-ES" sz="2000" b="1" dirty="0"/>
              <a:t>Tecnología aplicada</a:t>
            </a:r>
          </a:p>
        </p:txBody>
      </p:sp>
      <p:sp>
        <p:nvSpPr>
          <p:cNvPr id="10" name="Cuadro de texto 9">
            <a:extLst>
              <a:ext uri="{FF2B5EF4-FFF2-40B4-BE49-F238E27FC236}">
                <a16:creationId xmlns:a16="http://schemas.microsoft.com/office/drawing/2014/main" id="{DBE590BD-3E87-43CE-BDCC-A6A81A224642}"/>
              </a:ext>
            </a:extLst>
          </p:cNvPr>
          <p:cNvSpPr txBox="1"/>
          <p:nvPr/>
        </p:nvSpPr>
        <p:spPr>
          <a:xfrm>
            <a:off x="8562233" y="1386692"/>
            <a:ext cx="3472205" cy="1815882"/>
          </a:xfrm>
          <a:prstGeom prst="rect">
            <a:avLst/>
          </a:prstGeom>
          <a:noFill/>
        </p:spPr>
        <p:txBody>
          <a:bodyPr wrap="square" rtlCol="0">
            <a:spAutoFit/>
          </a:bodyPr>
          <a:lstStyle/>
          <a:p>
            <a:br>
              <a:rPr lang="es-ES" sz="1400" dirty="0"/>
            </a:br>
            <a:r>
              <a:rPr lang="es-ES" sz="1400" dirty="0"/>
              <a:t>Adaptación a cualquier soporte y en cualquier momento. Desarrollo de Clips virales, una App para la descarga de temas, gamificación, completar la historia del espectáculo, ver personajes en Realidad Virtual, imprimir en 3D y una guía didáctica con enlaces. </a:t>
            </a:r>
          </a:p>
        </p:txBody>
      </p:sp>
      <p:sp>
        <p:nvSpPr>
          <p:cNvPr id="36" name="Rectángulo 35" descr="Cuadro de instrucciones en segundo plano">
            <a:extLst>
              <a:ext uri="{FF2B5EF4-FFF2-40B4-BE49-F238E27FC236}">
                <a16:creationId xmlns:a16="http://schemas.microsoft.com/office/drawing/2014/main" id="{076CBD10-D15D-4FC1-8D9B-B4BEB3C1E3E5}"/>
              </a:ext>
            </a:extLst>
          </p:cNvPr>
          <p:cNvSpPr/>
          <p:nvPr/>
        </p:nvSpPr>
        <p:spPr>
          <a:xfrm>
            <a:off x="78733" y="4083008"/>
            <a:ext cx="8630017" cy="2215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Elipse 43">
            <a:extLst>
              <a:ext uri="{FF2B5EF4-FFF2-40B4-BE49-F238E27FC236}">
                <a16:creationId xmlns:a16="http://schemas.microsoft.com/office/drawing/2014/main" id="{AD5E115B-A01C-4789-8FA0-CA1A95794CDC}"/>
              </a:ext>
            </a:extLst>
          </p:cNvPr>
          <p:cNvSpPr/>
          <p:nvPr/>
        </p:nvSpPr>
        <p:spPr>
          <a:xfrm>
            <a:off x="157561" y="4197771"/>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3</a:t>
            </a:r>
          </a:p>
        </p:txBody>
      </p:sp>
      <p:sp>
        <p:nvSpPr>
          <p:cNvPr id="23" name="Cuadro de texto 22">
            <a:extLst>
              <a:ext uri="{FF2B5EF4-FFF2-40B4-BE49-F238E27FC236}">
                <a16:creationId xmlns:a16="http://schemas.microsoft.com/office/drawing/2014/main" id="{92C20CDD-0E88-460E-B553-CC0BFE2D7E81}"/>
              </a:ext>
            </a:extLst>
          </p:cNvPr>
          <p:cNvSpPr txBox="1"/>
          <p:nvPr/>
        </p:nvSpPr>
        <p:spPr>
          <a:xfrm>
            <a:off x="675213" y="4124867"/>
            <a:ext cx="2957285" cy="400110"/>
          </a:xfrm>
          <a:prstGeom prst="rect">
            <a:avLst/>
          </a:prstGeom>
          <a:noFill/>
        </p:spPr>
        <p:txBody>
          <a:bodyPr wrap="square" rtlCol="0">
            <a:spAutoFit/>
          </a:bodyPr>
          <a:lstStyle/>
          <a:p>
            <a:pPr rtl="0"/>
            <a:r>
              <a:rPr lang="es-ES" sz="2000" b="1" dirty="0"/>
              <a:t>Descripción y beneficios</a:t>
            </a:r>
          </a:p>
        </p:txBody>
      </p:sp>
      <p:sp>
        <p:nvSpPr>
          <p:cNvPr id="22" name="Cuadro de texto 21">
            <a:extLst>
              <a:ext uri="{FF2B5EF4-FFF2-40B4-BE49-F238E27FC236}">
                <a16:creationId xmlns:a16="http://schemas.microsoft.com/office/drawing/2014/main" id="{0EDD0AB6-01C4-4545-BA3F-9047F2A0799E}"/>
              </a:ext>
            </a:extLst>
          </p:cNvPr>
          <p:cNvSpPr txBox="1"/>
          <p:nvPr/>
        </p:nvSpPr>
        <p:spPr>
          <a:xfrm>
            <a:off x="385714" y="4567802"/>
            <a:ext cx="8323036" cy="1815882"/>
          </a:xfrm>
          <a:prstGeom prst="rect">
            <a:avLst/>
          </a:prstGeom>
          <a:noFill/>
        </p:spPr>
        <p:txBody>
          <a:bodyPr wrap="square" rtlCol="0">
            <a:spAutoFit/>
          </a:bodyPr>
          <a:lstStyle/>
          <a:p>
            <a:r>
              <a:rPr lang="es-ES" sz="1400" dirty="0"/>
              <a:t>Un espectáculo </a:t>
            </a:r>
            <a:r>
              <a:rPr lang="es-ES" sz="1400" dirty="0" err="1"/>
              <a:t>transmedia</a:t>
            </a:r>
            <a:r>
              <a:rPr lang="es-ES" sz="1400" dirty="0"/>
              <a:t> de teatro y cine de animación que no se reduce únicamente a la cuarta pared sino que cuenta con su propio canal de internet y </a:t>
            </a:r>
            <a:r>
              <a:rPr lang="es-ES" sz="1400" b="1" dirty="0"/>
              <a:t>una aplicación móvil diseñada para divertirse y aprender junto a sus protagonistas</a:t>
            </a:r>
            <a:r>
              <a:rPr lang="es-ES" sz="1400" dirty="0"/>
              <a:t>. Una nueva forma de entender el teatro dirigida a los más pequeños y una herramienta fundamental para padres y educadores sobre la que poder trabajar en valores básicos.</a:t>
            </a:r>
          </a:p>
          <a:p>
            <a:pPr algn="just"/>
            <a:r>
              <a:rPr lang="es-ES" sz="1400" b="1" dirty="0"/>
              <a:t>Posibilidad de jugar con los personajes, completar historias</a:t>
            </a:r>
            <a:r>
              <a:rPr lang="es-ES" sz="1400" dirty="0"/>
              <a:t>, interactuando, darle un nombre al nuevo amigo invisible, colorearlo, verlo en Realidad Aumentada a través de la Tablet o el móvil, o incluso hacer una impresión 3D del personaje.</a:t>
            </a:r>
          </a:p>
          <a:p>
            <a:endParaRPr lang="es-ES" sz="1400" dirty="0"/>
          </a:p>
        </p:txBody>
      </p:sp>
      <p:sp>
        <p:nvSpPr>
          <p:cNvPr id="32" name="Gráfico 18">
            <a:extLst>
              <a:ext uri="{FF2B5EF4-FFF2-40B4-BE49-F238E27FC236}">
                <a16:creationId xmlns:a16="http://schemas.microsoft.com/office/drawing/2014/main" id="{1C423936-E785-4AA4-AE30-B44E99C3D5C5}"/>
              </a:ext>
            </a:extLst>
          </p:cNvPr>
          <p:cNvSpPr/>
          <p:nvPr/>
        </p:nvSpPr>
        <p:spPr>
          <a:xfrm rot="5780139" flipV="1">
            <a:off x="2714996" y="2453494"/>
            <a:ext cx="659696" cy="821727"/>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rgbClr val="BB0158"/>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es-ES" dirty="0"/>
          </a:p>
        </p:txBody>
      </p:sp>
      <p:sp>
        <p:nvSpPr>
          <p:cNvPr id="2" name="Marcador de número de diapositiva 1">
            <a:extLst>
              <a:ext uri="{FF2B5EF4-FFF2-40B4-BE49-F238E27FC236}">
                <a16:creationId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s-ES" smtClean="0"/>
              <a:pPr rtl="0"/>
              <a:t>18</a:t>
            </a:fld>
            <a:endParaRPr lang="es-ES"/>
          </a:p>
        </p:txBody>
      </p:sp>
      <p:sp>
        <p:nvSpPr>
          <p:cNvPr id="4" name="Title 3" hidden="1">
            <a:extLst>
              <a:ext uri="{FF2B5EF4-FFF2-40B4-BE49-F238E27FC236}">
                <a16:creationId xmlns:a16="http://schemas.microsoft.com/office/drawing/2014/main" id="{61A02E3A-E7B4-45B1-9EBC-3DB4D41F565D}"/>
              </a:ext>
            </a:extLst>
          </p:cNvPr>
          <p:cNvSpPr>
            <a:spLocks noGrp="1"/>
          </p:cNvSpPr>
          <p:nvPr>
            <p:ph type="title"/>
          </p:nvPr>
        </p:nvSpPr>
        <p:spPr/>
        <p:txBody>
          <a:bodyPr rtlCol="0"/>
          <a:lstStyle/>
          <a:p>
            <a:pPr rtl="0"/>
            <a:r>
              <a:rPr lang="es"/>
              <a:t>How to customize this template</a:t>
            </a:r>
          </a:p>
        </p:txBody>
      </p:sp>
      <p:sp>
        <p:nvSpPr>
          <p:cNvPr id="24" name="Rectángulo 23" descr="Cuadro de instrucciones en segundo plano">
            <a:extLst>
              <a:ext uri="{FF2B5EF4-FFF2-40B4-BE49-F238E27FC236}">
                <a16:creationId xmlns:a16="http://schemas.microsoft.com/office/drawing/2014/main" id="{04867EAA-5AF5-4BD4-A0D4-D15515289848}"/>
              </a:ext>
            </a:extLst>
          </p:cNvPr>
          <p:cNvSpPr/>
          <p:nvPr/>
        </p:nvSpPr>
        <p:spPr>
          <a:xfrm>
            <a:off x="298484" y="3202574"/>
            <a:ext cx="7900110" cy="740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Elipse 24">
            <a:extLst>
              <a:ext uri="{FF2B5EF4-FFF2-40B4-BE49-F238E27FC236}">
                <a16:creationId xmlns:a16="http://schemas.microsoft.com/office/drawing/2014/main" id="{3555C49C-E0D2-483F-A43D-9FD06772C70F}"/>
              </a:ext>
            </a:extLst>
          </p:cNvPr>
          <p:cNvSpPr/>
          <p:nvPr/>
        </p:nvSpPr>
        <p:spPr>
          <a:xfrm>
            <a:off x="431381" y="335080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2</a:t>
            </a:r>
          </a:p>
        </p:txBody>
      </p:sp>
      <p:sp>
        <p:nvSpPr>
          <p:cNvPr id="26" name="Cuadro de texto 13">
            <a:extLst>
              <a:ext uri="{FF2B5EF4-FFF2-40B4-BE49-F238E27FC236}">
                <a16:creationId xmlns:a16="http://schemas.microsoft.com/office/drawing/2014/main" id="{E0657CA5-7DBD-42B5-9907-3EC3011CE796}"/>
              </a:ext>
            </a:extLst>
          </p:cNvPr>
          <p:cNvSpPr txBox="1"/>
          <p:nvPr/>
        </p:nvSpPr>
        <p:spPr>
          <a:xfrm>
            <a:off x="991089" y="3180358"/>
            <a:ext cx="1355069" cy="400110"/>
          </a:xfrm>
          <a:prstGeom prst="rect">
            <a:avLst/>
          </a:prstGeom>
          <a:noFill/>
        </p:spPr>
        <p:txBody>
          <a:bodyPr wrap="square" rtlCol="0">
            <a:spAutoFit/>
          </a:bodyPr>
          <a:lstStyle/>
          <a:p>
            <a:pPr rtl="0"/>
            <a:r>
              <a:rPr lang="es-ES" sz="2000" b="1" dirty="0"/>
              <a:t>Contacto:</a:t>
            </a:r>
          </a:p>
        </p:txBody>
      </p:sp>
      <p:sp>
        <p:nvSpPr>
          <p:cNvPr id="29" name="Cuadro de texto 13">
            <a:extLst>
              <a:ext uri="{FF2B5EF4-FFF2-40B4-BE49-F238E27FC236}">
                <a16:creationId xmlns:a16="http://schemas.microsoft.com/office/drawing/2014/main" id="{E66A9FF0-A802-4163-AA54-4D2856AD884A}"/>
              </a:ext>
            </a:extLst>
          </p:cNvPr>
          <p:cNvSpPr txBox="1"/>
          <p:nvPr/>
        </p:nvSpPr>
        <p:spPr>
          <a:xfrm>
            <a:off x="2216927" y="3199764"/>
            <a:ext cx="5981668" cy="954107"/>
          </a:xfrm>
          <a:prstGeom prst="rect">
            <a:avLst/>
          </a:prstGeom>
          <a:noFill/>
        </p:spPr>
        <p:txBody>
          <a:bodyPr wrap="square" rtlCol="0">
            <a:spAutoFit/>
          </a:bodyPr>
          <a:lstStyle/>
          <a:p>
            <a:r>
              <a:rPr lang="es-ES" sz="1400" dirty="0"/>
              <a:t>Voila Producciones. Daniel García Rodríguez. Madrid </a:t>
            </a:r>
          </a:p>
          <a:p>
            <a:r>
              <a:rPr lang="es-ES" sz="1400" dirty="0">
                <a:hlinkClick r:id="rId3"/>
              </a:rPr>
              <a:t>voila@voilaproducciones.com</a:t>
            </a:r>
            <a:r>
              <a:rPr lang="es-ES" sz="1400" dirty="0"/>
              <a:t> - </a:t>
            </a:r>
            <a:r>
              <a:rPr lang="es-ES" sz="1400" dirty="0">
                <a:hlinkClick r:id="rId4"/>
              </a:rPr>
              <a:t>http://voilaproducciones.com/espectaculos/invisibles/</a:t>
            </a:r>
            <a:r>
              <a:rPr lang="es-ES" sz="1400" dirty="0"/>
              <a:t> </a:t>
            </a:r>
          </a:p>
          <a:p>
            <a:endParaRPr lang="es-ES" sz="1400" dirty="0"/>
          </a:p>
        </p:txBody>
      </p:sp>
      <p:sp>
        <p:nvSpPr>
          <p:cNvPr id="34" name="Rectángulo 33" descr="Cuadro de instrucciones en segundo plano">
            <a:extLst>
              <a:ext uri="{FF2B5EF4-FFF2-40B4-BE49-F238E27FC236}">
                <a16:creationId xmlns:a16="http://schemas.microsoft.com/office/drawing/2014/main" id="{DC1221AD-0C23-4E44-8F69-CAFC470B1D07}"/>
              </a:ext>
            </a:extLst>
          </p:cNvPr>
          <p:cNvSpPr/>
          <p:nvPr/>
        </p:nvSpPr>
        <p:spPr>
          <a:xfrm>
            <a:off x="8880197" y="4335680"/>
            <a:ext cx="3154242" cy="1890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Elipse 34">
            <a:extLst>
              <a:ext uri="{FF2B5EF4-FFF2-40B4-BE49-F238E27FC236}">
                <a16:creationId xmlns:a16="http://schemas.microsoft.com/office/drawing/2014/main" id="{6A5CC749-8E3B-4A9F-AF85-6C723A69B4AE}"/>
              </a:ext>
            </a:extLst>
          </p:cNvPr>
          <p:cNvSpPr/>
          <p:nvPr/>
        </p:nvSpPr>
        <p:spPr>
          <a:xfrm>
            <a:off x="9004611" y="4437093"/>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5</a:t>
            </a:r>
          </a:p>
        </p:txBody>
      </p:sp>
      <p:sp>
        <p:nvSpPr>
          <p:cNvPr id="38" name="Cuadro de texto 13">
            <a:extLst>
              <a:ext uri="{FF2B5EF4-FFF2-40B4-BE49-F238E27FC236}">
                <a16:creationId xmlns:a16="http://schemas.microsoft.com/office/drawing/2014/main" id="{2C2A59E6-F7B4-4437-AF92-496E32873BFA}"/>
              </a:ext>
            </a:extLst>
          </p:cNvPr>
          <p:cNvSpPr txBox="1"/>
          <p:nvPr/>
        </p:nvSpPr>
        <p:spPr>
          <a:xfrm>
            <a:off x="9438968" y="4420342"/>
            <a:ext cx="2454547" cy="400110"/>
          </a:xfrm>
          <a:prstGeom prst="rect">
            <a:avLst/>
          </a:prstGeom>
          <a:noFill/>
        </p:spPr>
        <p:txBody>
          <a:bodyPr wrap="square" rtlCol="0">
            <a:spAutoFit/>
          </a:bodyPr>
          <a:lstStyle/>
          <a:p>
            <a:pPr algn="ctr" rtl="0"/>
            <a:r>
              <a:rPr lang="es-ES" sz="2000" b="1" dirty="0"/>
              <a:t>Subvención </a:t>
            </a:r>
            <a:r>
              <a:rPr lang="es-ES" sz="2000" b="1"/>
              <a:t>o ayuda:</a:t>
            </a:r>
            <a:endParaRPr lang="es-ES" sz="2000" b="1" dirty="0"/>
          </a:p>
        </p:txBody>
      </p:sp>
      <p:sp>
        <p:nvSpPr>
          <p:cNvPr id="39" name="Cuadro de texto 13">
            <a:extLst>
              <a:ext uri="{FF2B5EF4-FFF2-40B4-BE49-F238E27FC236}">
                <a16:creationId xmlns:a16="http://schemas.microsoft.com/office/drawing/2014/main" id="{ACA5F380-981C-4A55-A410-F715773120C1}"/>
              </a:ext>
            </a:extLst>
          </p:cNvPr>
          <p:cNvSpPr txBox="1"/>
          <p:nvPr/>
        </p:nvSpPr>
        <p:spPr>
          <a:xfrm>
            <a:off x="8869214" y="4966139"/>
            <a:ext cx="3024301" cy="954107"/>
          </a:xfrm>
          <a:prstGeom prst="rect">
            <a:avLst/>
          </a:prstGeom>
          <a:noFill/>
        </p:spPr>
        <p:txBody>
          <a:bodyPr wrap="square" rtlCol="0">
            <a:spAutoFit/>
          </a:bodyPr>
          <a:lstStyle/>
          <a:p>
            <a:r>
              <a:rPr lang="es-ES" sz="1400"/>
              <a:t>Ayudas </a:t>
            </a:r>
            <a:r>
              <a:rPr lang="es-ES" sz="1400" dirty="0"/>
              <a:t>para la modernización e innovación de las ICC mediante proyectos digitales y tecnológicos.</a:t>
            </a:r>
          </a:p>
          <a:p>
            <a:r>
              <a:rPr lang="es-ES" sz="1400" dirty="0"/>
              <a:t>Ministerio de Cultura 2017</a:t>
            </a:r>
          </a:p>
        </p:txBody>
      </p:sp>
      <p:sp>
        <p:nvSpPr>
          <p:cNvPr id="8" name="CuadroTexto 7">
            <a:extLst>
              <a:ext uri="{FF2B5EF4-FFF2-40B4-BE49-F238E27FC236}">
                <a16:creationId xmlns:a16="http://schemas.microsoft.com/office/drawing/2014/main" id="{AFD8292A-8ABA-451F-8DAC-C00832F75ACB}"/>
              </a:ext>
            </a:extLst>
          </p:cNvPr>
          <p:cNvSpPr txBox="1"/>
          <p:nvPr/>
        </p:nvSpPr>
        <p:spPr>
          <a:xfrm>
            <a:off x="353663" y="1128868"/>
            <a:ext cx="2629920" cy="1015663"/>
          </a:xfrm>
          <a:prstGeom prst="rect">
            <a:avLst/>
          </a:prstGeom>
          <a:noFill/>
        </p:spPr>
        <p:txBody>
          <a:bodyPr wrap="square" rtlCol="0">
            <a:spAutoFit/>
          </a:bodyPr>
          <a:lstStyle/>
          <a:p>
            <a:pPr algn="ctr"/>
            <a:r>
              <a:rPr lang="es-ES" sz="2000" b="1" dirty="0">
                <a:solidFill>
                  <a:schemeClr val="bg1"/>
                </a:solidFill>
              </a:rPr>
              <a:t>“INVISIBLES”</a:t>
            </a:r>
          </a:p>
          <a:p>
            <a:pPr algn="ctr"/>
            <a:r>
              <a:rPr lang="es-ES" sz="2000" dirty="0">
                <a:solidFill>
                  <a:schemeClr val="lt1"/>
                </a:solidFill>
              </a:rPr>
              <a:t>Espectáculo </a:t>
            </a:r>
            <a:r>
              <a:rPr lang="es-ES" sz="2000" dirty="0" err="1">
                <a:solidFill>
                  <a:schemeClr val="lt1"/>
                </a:solidFill>
              </a:rPr>
              <a:t>transmedia</a:t>
            </a:r>
            <a:endParaRPr lang="es-ES" sz="2000" dirty="0">
              <a:solidFill>
                <a:schemeClr val="lt1"/>
              </a:solidFill>
            </a:endParaRPr>
          </a:p>
        </p:txBody>
      </p:sp>
      <p:pic>
        <p:nvPicPr>
          <p:cNvPr id="10242" name="Picture 2" descr="Invisibles">
            <a:extLst>
              <a:ext uri="{FF2B5EF4-FFF2-40B4-BE49-F238E27FC236}">
                <a16:creationId xmlns:a16="http://schemas.microsoft.com/office/drawing/2014/main" id="{A25227A0-FB93-429A-8DD1-8CD5CA577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4" y="132214"/>
            <a:ext cx="2029076" cy="28559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584BC3F2-BEDE-4944-A714-8A691D70E3FD}"/>
              </a:ext>
            </a:extLst>
          </p:cNvPr>
          <p:cNvPicPr>
            <a:picLocks noChangeAspect="1"/>
          </p:cNvPicPr>
          <p:nvPr/>
        </p:nvPicPr>
        <p:blipFill rotWithShape="1">
          <a:blip r:embed="rId6"/>
          <a:srcRect t="20574" b="15881"/>
          <a:stretch/>
        </p:blipFill>
        <p:spPr>
          <a:xfrm>
            <a:off x="3940154" y="1133402"/>
            <a:ext cx="1554687" cy="987914"/>
          </a:xfrm>
          <a:prstGeom prst="rect">
            <a:avLst/>
          </a:prstGeom>
        </p:spPr>
      </p:pic>
    </p:spTree>
    <p:extLst>
      <p:ext uri="{BB962C8B-B14F-4D97-AF65-F5344CB8AC3E}">
        <p14:creationId xmlns:p14="http://schemas.microsoft.com/office/powerpoint/2010/main" val="3333814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descr="Cuadro de instrucciones en segundo plano">
            <a:extLst>
              <a:ext uri="{FF2B5EF4-FFF2-40B4-BE49-F238E27FC236}">
                <a16:creationId xmlns:a16="http://schemas.microsoft.com/office/drawing/2014/main" id="{20779E53-6FBF-49D4-B71F-9C4591CB06D5}"/>
              </a:ext>
            </a:extLst>
          </p:cNvPr>
          <p:cNvSpPr/>
          <p:nvPr/>
        </p:nvSpPr>
        <p:spPr>
          <a:xfrm>
            <a:off x="3489598" y="70559"/>
            <a:ext cx="4708996" cy="2993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 name="Grupo 4" descr="Cómo usar esta plantilla&#10;">
            <a:extLst>
              <a:ext uri="{FF2B5EF4-FFF2-40B4-BE49-F238E27FC236}">
                <a16:creationId xmlns:a16="http://schemas.microsoft.com/office/drawing/2014/main" id="{AF827C88-045E-4F68-9447-36B04E5AF96E}"/>
              </a:ext>
            </a:extLst>
          </p:cNvPr>
          <p:cNvGrpSpPr/>
          <p:nvPr/>
        </p:nvGrpSpPr>
        <p:grpSpPr>
          <a:xfrm>
            <a:off x="298484" y="286461"/>
            <a:ext cx="2796417" cy="2796417"/>
            <a:chOff x="1341135" y="224330"/>
            <a:chExt cx="2796417" cy="2796417"/>
          </a:xfrm>
        </p:grpSpPr>
        <p:sp>
          <p:nvSpPr>
            <p:cNvPr id="37" name="Elipse 36">
              <a:extLst>
                <a:ext uri="{FF2B5EF4-FFF2-40B4-BE49-F238E27FC236}">
                  <a16:creationId xmlns:a16="http://schemas.microsoft.com/office/drawing/2014/main" id="{C51FBE48-2848-4EC5-89D6-C5C86C105FD1}"/>
                </a:ext>
              </a:extLst>
            </p:cNvPr>
            <p:cNvSpPr/>
            <p:nvPr/>
          </p:nvSpPr>
          <p:spPr>
            <a:xfrm>
              <a:off x="1341135" y="22433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s-ES" sz="2000" b="1" dirty="0"/>
                <a:t>“</a:t>
              </a:r>
              <a:r>
                <a:rPr lang="es-ES" sz="2000" b="1" dirty="0" err="1"/>
                <a:t>ImAc</a:t>
              </a:r>
              <a:r>
                <a:rPr lang="es-ES" sz="2000" b="1" dirty="0"/>
                <a:t>”</a:t>
              </a:r>
            </a:p>
            <a:p>
              <a:pPr algn="ctr"/>
              <a:r>
                <a:rPr lang="en-US" dirty="0"/>
                <a:t>I</a:t>
              </a:r>
              <a:r>
                <a:rPr lang="es-ES" dirty="0" err="1"/>
                <a:t>mmersive</a:t>
              </a:r>
              <a:r>
                <a:rPr lang="es-ES" dirty="0"/>
                <a:t> </a:t>
              </a:r>
              <a:r>
                <a:rPr lang="es-ES" dirty="0" err="1"/>
                <a:t>Accessibility</a:t>
              </a:r>
              <a:endParaRPr lang="es-ES" sz="2000" dirty="0"/>
            </a:p>
          </p:txBody>
        </p:sp>
        <p:sp>
          <p:nvSpPr>
            <p:cNvPr id="41" name="Elipse 40">
              <a:extLst>
                <a:ext uri="{FF2B5EF4-FFF2-40B4-BE49-F238E27FC236}">
                  <a16:creationId xmlns:a16="http://schemas.microsoft.com/office/drawing/2014/main" id="{4571EFCA-4D6B-4975-BCE3-09C7F433B4DA}"/>
                </a:ext>
              </a:extLst>
            </p:cNvPr>
            <p:cNvSpPr/>
            <p:nvPr/>
          </p:nvSpPr>
          <p:spPr>
            <a:xfrm>
              <a:off x="1537865" y="2411725"/>
              <a:ext cx="360000" cy="360000"/>
            </a:xfrm>
            <a:prstGeom prst="ellipse">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43" name="Elipse 42">
            <a:extLst>
              <a:ext uri="{FF2B5EF4-FFF2-40B4-BE49-F238E27FC236}">
                <a16:creationId xmlns:a16="http://schemas.microsoft.com/office/drawing/2014/main" id="{C4AAE0A8-79D5-440B-B812-5976D3EDBD0C}"/>
              </a:ext>
            </a:extLst>
          </p:cNvPr>
          <p:cNvSpPr/>
          <p:nvPr/>
        </p:nvSpPr>
        <p:spPr>
          <a:xfrm>
            <a:off x="3630478" y="20041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a:latin typeface="Arial" panose="020B0604020202020204" pitchFamily="34" charset="0"/>
                <a:cs typeface="Arial" panose="020B0604020202020204" pitchFamily="34" charset="0"/>
              </a:rPr>
              <a:t>1</a:t>
            </a:r>
          </a:p>
        </p:txBody>
      </p:sp>
      <p:sp>
        <p:nvSpPr>
          <p:cNvPr id="15" name="Cuadro de texto 14">
            <a:extLst>
              <a:ext uri="{FF2B5EF4-FFF2-40B4-BE49-F238E27FC236}">
                <a16:creationId xmlns:a16="http://schemas.microsoft.com/office/drawing/2014/main" id="{5083EB4B-86A0-45E7-8493-F0169A4CCC87}"/>
              </a:ext>
            </a:extLst>
          </p:cNvPr>
          <p:cNvSpPr txBox="1"/>
          <p:nvPr/>
        </p:nvSpPr>
        <p:spPr>
          <a:xfrm>
            <a:off x="3746366" y="229742"/>
            <a:ext cx="4136620" cy="400110"/>
          </a:xfrm>
          <a:prstGeom prst="rect">
            <a:avLst/>
          </a:prstGeom>
          <a:noFill/>
        </p:spPr>
        <p:txBody>
          <a:bodyPr wrap="square" rtlCol="0">
            <a:spAutoFit/>
          </a:bodyPr>
          <a:lstStyle/>
          <a:p>
            <a:pPr algn="ctr" rtl="0"/>
            <a:endParaRPr lang="es-ES" sz="2000" b="1" dirty="0"/>
          </a:p>
        </p:txBody>
      </p:sp>
      <p:sp>
        <p:nvSpPr>
          <p:cNvPr id="42" name="Rectángulo 41" descr="Cuadro de instrucciones en segundo plano">
            <a:extLst>
              <a:ext uri="{FF2B5EF4-FFF2-40B4-BE49-F238E27FC236}">
                <a16:creationId xmlns:a16="http://schemas.microsoft.com/office/drawing/2014/main" id="{3844B058-3CE8-4852-BEF6-257F8549EE99}"/>
              </a:ext>
            </a:extLst>
          </p:cNvPr>
          <p:cNvSpPr/>
          <p:nvPr/>
        </p:nvSpPr>
        <p:spPr>
          <a:xfrm>
            <a:off x="8309468" y="967833"/>
            <a:ext cx="3803798" cy="31437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5" name="Elipse 44">
            <a:extLst>
              <a:ext uri="{FF2B5EF4-FFF2-40B4-BE49-F238E27FC236}">
                <a16:creationId xmlns:a16="http://schemas.microsoft.com/office/drawing/2014/main" id="{840F97B3-0E1D-40DC-BF8C-2D40E7DDC61C}"/>
              </a:ext>
            </a:extLst>
          </p:cNvPr>
          <p:cNvSpPr/>
          <p:nvPr/>
        </p:nvSpPr>
        <p:spPr>
          <a:xfrm>
            <a:off x="8453386" y="112141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4</a:t>
            </a:r>
          </a:p>
        </p:txBody>
      </p:sp>
      <p:sp>
        <p:nvSpPr>
          <p:cNvPr id="14" name="Cuadro de texto 13">
            <a:extLst>
              <a:ext uri="{FF2B5EF4-FFF2-40B4-BE49-F238E27FC236}">
                <a16:creationId xmlns:a16="http://schemas.microsoft.com/office/drawing/2014/main" id="{7EAFFD73-4869-4CC3-8C60-E7C58E91DDE1}"/>
              </a:ext>
            </a:extLst>
          </p:cNvPr>
          <p:cNvSpPr txBox="1"/>
          <p:nvPr/>
        </p:nvSpPr>
        <p:spPr>
          <a:xfrm>
            <a:off x="8880197" y="1148113"/>
            <a:ext cx="2833785" cy="400110"/>
          </a:xfrm>
          <a:prstGeom prst="rect">
            <a:avLst/>
          </a:prstGeom>
          <a:noFill/>
        </p:spPr>
        <p:txBody>
          <a:bodyPr wrap="square" rtlCol="0">
            <a:spAutoFit/>
          </a:bodyPr>
          <a:lstStyle/>
          <a:p>
            <a:pPr rtl="0"/>
            <a:r>
              <a:rPr lang="es-ES" sz="2000" b="1" dirty="0"/>
              <a:t>Tecnología aplicada</a:t>
            </a:r>
          </a:p>
        </p:txBody>
      </p:sp>
      <p:sp>
        <p:nvSpPr>
          <p:cNvPr id="10" name="Cuadro de texto 9">
            <a:extLst>
              <a:ext uri="{FF2B5EF4-FFF2-40B4-BE49-F238E27FC236}">
                <a16:creationId xmlns:a16="http://schemas.microsoft.com/office/drawing/2014/main" id="{DBE590BD-3E87-43CE-BDCC-A6A81A224642}"/>
              </a:ext>
            </a:extLst>
          </p:cNvPr>
          <p:cNvSpPr txBox="1"/>
          <p:nvPr/>
        </p:nvSpPr>
        <p:spPr>
          <a:xfrm>
            <a:off x="8562234" y="1405122"/>
            <a:ext cx="3331282" cy="1384995"/>
          </a:xfrm>
          <a:prstGeom prst="rect">
            <a:avLst/>
          </a:prstGeom>
          <a:noFill/>
        </p:spPr>
        <p:txBody>
          <a:bodyPr wrap="square" rtlCol="0">
            <a:spAutoFit/>
          </a:bodyPr>
          <a:lstStyle/>
          <a:p>
            <a:br>
              <a:rPr lang="es-ES" sz="1400" dirty="0"/>
            </a:br>
            <a:r>
              <a:rPr lang="es-ES" sz="1400" dirty="0"/>
              <a:t>Tiene como objetivo garantizar la accesibilidad en servicios multimedia </a:t>
            </a:r>
            <a:r>
              <a:rPr lang="es-ES" sz="1400" dirty="0" err="1"/>
              <a:t>immersivos</a:t>
            </a:r>
            <a:r>
              <a:rPr lang="es-ES" sz="1400" dirty="0"/>
              <a:t>, incluyendo video 360º, audio espacial y contenidos de Realidad Virtual (RV). </a:t>
            </a:r>
          </a:p>
        </p:txBody>
      </p:sp>
      <p:sp>
        <p:nvSpPr>
          <p:cNvPr id="36" name="Rectángulo 35" descr="Cuadro de instrucciones en segundo plano">
            <a:extLst>
              <a:ext uri="{FF2B5EF4-FFF2-40B4-BE49-F238E27FC236}">
                <a16:creationId xmlns:a16="http://schemas.microsoft.com/office/drawing/2014/main" id="{076CBD10-D15D-4FC1-8D9B-B4BEB3C1E3E5}"/>
              </a:ext>
            </a:extLst>
          </p:cNvPr>
          <p:cNvSpPr/>
          <p:nvPr/>
        </p:nvSpPr>
        <p:spPr>
          <a:xfrm>
            <a:off x="78733" y="4185205"/>
            <a:ext cx="8630017" cy="2041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Elipse 43">
            <a:extLst>
              <a:ext uri="{FF2B5EF4-FFF2-40B4-BE49-F238E27FC236}">
                <a16:creationId xmlns:a16="http://schemas.microsoft.com/office/drawing/2014/main" id="{AD5E115B-A01C-4789-8FA0-CA1A95794CDC}"/>
              </a:ext>
            </a:extLst>
          </p:cNvPr>
          <p:cNvSpPr/>
          <p:nvPr/>
        </p:nvSpPr>
        <p:spPr>
          <a:xfrm>
            <a:off x="157561" y="429996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3</a:t>
            </a:r>
          </a:p>
        </p:txBody>
      </p:sp>
      <p:sp>
        <p:nvSpPr>
          <p:cNvPr id="23" name="Cuadro de texto 22">
            <a:extLst>
              <a:ext uri="{FF2B5EF4-FFF2-40B4-BE49-F238E27FC236}">
                <a16:creationId xmlns:a16="http://schemas.microsoft.com/office/drawing/2014/main" id="{92C20CDD-0E88-460E-B553-CC0BFE2D7E81}"/>
              </a:ext>
            </a:extLst>
          </p:cNvPr>
          <p:cNvSpPr txBox="1"/>
          <p:nvPr/>
        </p:nvSpPr>
        <p:spPr>
          <a:xfrm>
            <a:off x="675214" y="4299255"/>
            <a:ext cx="2905226" cy="400110"/>
          </a:xfrm>
          <a:prstGeom prst="rect">
            <a:avLst/>
          </a:prstGeom>
          <a:noFill/>
        </p:spPr>
        <p:txBody>
          <a:bodyPr wrap="square" rtlCol="0">
            <a:spAutoFit/>
          </a:bodyPr>
          <a:lstStyle/>
          <a:p>
            <a:pPr rtl="0"/>
            <a:r>
              <a:rPr lang="es-ES" sz="2000" b="1" dirty="0"/>
              <a:t>Descripción y beneficios</a:t>
            </a:r>
          </a:p>
        </p:txBody>
      </p:sp>
      <p:sp>
        <p:nvSpPr>
          <p:cNvPr id="22" name="Cuadro de texto 21">
            <a:extLst>
              <a:ext uri="{FF2B5EF4-FFF2-40B4-BE49-F238E27FC236}">
                <a16:creationId xmlns:a16="http://schemas.microsoft.com/office/drawing/2014/main" id="{0EDD0AB6-01C4-4545-BA3F-9047F2A0799E}"/>
              </a:ext>
            </a:extLst>
          </p:cNvPr>
          <p:cNvSpPr txBox="1"/>
          <p:nvPr/>
        </p:nvSpPr>
        <p:spPr>
          <a:xfrm>
            <a:off x="385714" y="4597806"/>
            <a:ext cx="8401864" cy="1600438"/>
          </a:xfrm>
          <a:prstGeom prst="rect">
            <a:avLst/>
          </a:prstGeom>
          <a:noFill/>
        </p:spPr>
        <p:txBody>
          <a:bodyPr wrap="square" rtlCol="0">
            <a:spAutoFit/>
          </a:bodyPr>
          <a:lstStyle/>
          <a:p>
            <a:r>
              <a:rPr lang="es-ES" sz="1400" dirty="0" err="1"/>
              <a:t>ImAc</a:t>
            </a:r>
            <a:r>
              <a:rPr lang="es-ES" sz="1400" dirty="0"/>
              <a:t> permitirá proporcionar una narrativa adecuada, un mayor y mejor </a:t>
            </a:r>
            <a:r>
              <a:rPr lang="es-ES" sz="1400" b="1" dirty="0"/>
              <a:t>acceso a la información y usabilidad, independientemente de las capacidades sensoriales y cognitivas de los usuarios, su edad, idioma, así como otras dificultades o deficiencias</a:t>
            </a:r>
            <a:r>
              <a:rPr lang="es-ES" sz="1400" dirty="0"/>
              <a:t>. Entre los servicios de accesibilidad se incluyen: subtítulos, audio subtítulos, audio descripción y vídeos con intérpretes de lengua de signos, además de interfaces de usuario y tecnologías de apoyo apropiadas. El proyecto </a:t>
            </a:r>
            <a:r>
              <a:rPr lang="es-ES" sz="1400" dirty="0" err="1"/>
              <a:t>ImAc</a:t>
            </a:r>
            <a:r>
              <a:rPr lang="es-ES" sz="1400" dirty="0"/>
              <a:t>, coordinado por i2CAT, pretende que las funcionalidades de </a:t>
            </a:r>
            <a:r>
              <a:rPr lang="es-ES" sz="1400" dirty="0" err="1"/>
              <a:t>inmersividad</a:t>
            </a:r>
            <a:r>
              <a:rPr lang="es-ES" sz="1400" dirty="0"/>
              <a:t> y accesibilidad sean adaptables en función de las necesidades y/o preferencia de los usuarios, así como compatibles con las tecnologías y formatos utilizados de manera habitual en el sector audiovisual.</a:t>
            </a:r>
          </a:p>
        </p:txBody>
      </p:sp>
      <p:sp>
        <p:nvSpPr>
          <p:cNvPr id="32" name="Gráfico 18">
            <a:extLst>
              <a:ext uri="{FF2B5EF4-FFF2-40B4-BE49-F238E27FC236}">
                <a16:creationId xmlns:a16="http://schemas.microsoft.com/office/drawing/2014/main" id="{1C423936-E785-4AA4-AE30-B44E99C3D5C5}"/>
              </a:ext>
            </a:extLst>
          </p:cNvPr>
          <p:cNvSpPr/>
          <p:nvPr/>
        </p:nvSpPr>
        <p:spPr>
          <a:xfrm rot="5780139" flipV="1">
            <a:off x="2714996" y="2453494"/>
            <a:ext cx="659696" cy="821727"/>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rgbClr val="BB0158"/>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es-ES" dirty="0"/>
          </a:p>
        </p:txBody>
      </p:sp>
      <p:sp>
        <p:nvSpPr>
          <p:cNvPr id="2" name="Marcador de número de diapositiva 1">
            <a:extLst>
              <a:ext uri="{FF2B5EF4-FFF2-40B4-BE49-F238E27FC236}">
                <a16:creationId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s-ES" smtClean="0"/>
              <a:pPr rtl="0"/>
              <a:t>19</a:t>
            </a:fld>
            <a:endParaRPr lang="es-ES"/>
          </a:p>
        </p:txBody>
      </p:sp>
      <p:sp>
        <p:nvSpPr>
          <p:cNvPr id="4" name="Title 3" hidden="1">
            <a:extLst>
              <a:ext uri="{FF2B5EF4-FFF2-40B4-BE49-F238E27FC236}">
                <a16:creationId xmlns:a16="http://schemas.microsoft.com/office/drawing/2014/main" id="{61A02E3A-E7B4-45B1-9EBC-3DB4D41F565D}"/>
              </a:ext>
            </a:extLst>
          </p:cNvPr>
          <p:cNvSpPr>
            <a:spLocks noGrp="1"/>
          </p:cNvSpPr>
          <p:nvPr>
            <p:ph type="title"/>
          </p:nvPr>
        </p:nvSpPr>
        <p:spPr/>
        <p:txBody>
          <a:bodyPr rtlCol="0"/>
          <a:lstStyle/>
          <a:p>
            <a:pPr rtl="0"/>
            <a:r>
              <a:rPr lang="es"/>
              <a:t>How to customize this template</a:t>
            </a:r>
          </a:p>
        </p:txBody>
      </p:sp>
      <p:sp>
        <p:nvSpPr>
          <p:cNvPr id="7" name="Rectángulo 6">
            <a:extLst>
              <a:ext uri="{FF2B5EF4-FFF2-40B4-BE49-F238E27FC236}">
                <a16:creationId xmlns:a16="http://schemas.microsoft.com/office/drawing/2014/main" id="{BB967FB5-F6A8-4610-B452-186288B70375}"/>
              </a:ext>
            </a:extLst>
          </p:cNvPr>
          <p:cNvSpPr/>
          <p:nvPr/>
        </p:nvSpPr>
        <p:spPr>
          <a:xfrm>
            <a:off x="3712078" y="869989"/>
            <a:ext cx="1998714" cy="1983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dirty="0">
              <a:solidFill>
                <a:srgbClr val="BB0158"/>
              </a:solidFill>
            </a:endParaRPr>
          </a:p>
        </p:txBody>
      </p:sp>
      <p:sp>
        <p:nvSpPr>
          <p:cNvPr id="24" name="Rectángulo 23" descr="Cuadro de instrucciones en segundo plano">
            <a:extLst>
              <a:ext uri="{FF2B5EF4-FFF2-40B4-BE49-F238E27FC236}">
                <a16:creationId xmlns:a16="http://schemas.microsoft.com/office/drawing/2014/main" id="{04867EAA-5AF5-4BD4-A0D4-D15515289848}"/>
              </a:ext>
            </a:extLst>
          </p:cNvPr>
          <p:cNvSpPr/>
          <p:nvPr/>
        </p:nvSpPr>
        <p:spPr>
          <a:xfrm>
            <a:off x="298484" y="3305650"/>
            <a:ext cx="7900110" cy="805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Elipse 24">
            <a:extLst>
              <a:ext uri="{FF2B5EF4-FFF2-40B4-BE49-F238E27FC236}">
                <a16:creationId xmlns:a16="http://schemas.microsoft.com/office/drawing/2014/main" id="{3555C49C-E0D2-483F-A43D-9FD06772C70F}"/>
              </a:ext>
            </a:extLst>
          </p:cNvPr>
          <p:cNvSpPr/>
          <p:nvPr/>
        </p:nvSpPr>
        <p:spPr>
          <a:xfrm>
            <a:off x="431381" y="3495189"/>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2</a:t>
            </a:r>
          </a:p>
        </p:txBody>
      </p:sp>
      <p:sp>
        <p:nvSpPr>
          <p:cNvPr id="26" name="Cuadro de texto 13">
            <a:extLst>
              <a:ext uri="{FF2B5EF4-FFF2-40B4-BE49-F238E27FC236}">
                <a16:creationId xmlns:a16="http://schemas.microsoft.com/office/drawing/2014/main" id="{E0657CA5-7DBD-42B5-9907-3EC3011CE796}"/>
              </a:ext>
            </a:extLst>
          </p:cNvPr>
          <p:cNvSpPr txBox="1"/>
          <p:nvPr/>
        </p:nvSpPr>
        <p:spPr>
          <a:xfrm>
            <a:off x="991089" y="3324742"/>
            <a:ext cx="3389182" cy="400110"/>
          </a:xfrm>
          <a:prstGeom prst="rect">
            <a:avLst/>
          </a:prstGeom>
          <a:noFill/>
        </p:spPr>
        <p:txBody>
          <a:bodyPr wrap="square" rtlCol="0">
            <a:spAutoFit/>
          </a:bodyPr>
          <a:lstStyle/>
          <a:p>
            <a:pPr rtl="0"/>
            <a:r>
              <a:rPr lang="es-ES" sz="2000" b="1" dirty="0"/>
              <a:t>Contacto:</a:t>
            </a:r>
          </a:p>
        </p:txBody>
      </p:sp>
      <p:sp>
        <p:nvSpPr>
          <p:cNvPr id="29" name="Cuadro de texto 13">
            <a:extLst>
              <a:ext uri="{FF2B5EF4-FFF2-40B4-BE49-F238E27FC236}">
                <a16:creationId xmlns:a16="http://schemas.microsoft.com/office/drawing/2014/main" id="{E66A9FF0-A802-4163-AA54-4D2856AD884A}"/>
              </a:ext>
            </a:extLst>
          </p:cNvPr>
          <p:cNvSpPr txBox="1"/>
          <p:nvPr/>
        </p:nvSpPr>
        <p:spPr>
          <a:xfrm>
            <a:off x="2207429" y="3381941"/>
            <a:ext cx="5980224" cy="523220"/>
          </a:xfrm>
          <a:prstGeom prst="rect">
            <a:avLst/>
          </a:prstGeom>
          <a:noFill/>
        </p:spPr>
        <p:txBody>
          <a:bodyPr wrap="square" rtlCol="0">
            <a:spAutoFit/>
          </a:bodyPr>
          <a:lstStyle/>
          <a:p>
            <a:r>
              <a:rPr lang="es-ES" sz="1400" dirty="0"/>
              <a:t>Fundación i2CAT. Barcelona </a:t>
            </a:r>
          </a:p>
          <a:p>
            <a:r>
              <a:rPr lang="es-ES" sz="1400" dirty="0">
                <a:hlinkClick r:id="rId3"/>
              </a:rPr>
              <a:t>imac@i2cat.net</a:t>
            </a:r>
            <a:r>
              <a:rPr lang="es-ES" sz="1400" dirty="0"/>
              <a:t> - </a:t>
            </a:r>
            <a:r>
              <a:rPr lang="es-ES" sz="1400" dirty="0">
                <a:hlinkClick r:id="rId4"/>
              </a:rPr>
              <a:t>http://www.imac-project.eu/</a:t>
            </a:r>
            <a:r>
              <a:rPr lang="es-ES" sz="1400" dirty="0"/>
              <a:t>    </a:t>
            </a:r>
          </a:p>
        </p:txBody>
      </p:sp>
      <p:sp>
        <p:nvSpPr>
          <p:cNvPr id="34" name="Rectángulo 33" descr="Cuadro de instrucciones en segundo plano">
            <a:extLst>
              <a:ext uri="{FF2B5EF4-FFF2-40B4-BE49-F238E27FC236}">
                <a16:creationId xmlns:a16="http://schemas.microsoft.com/office/drawing/2014/main" id="{DC1221AD-0C23-4E44-8F69-CAFC470B1D07}"/>
              </a:ext>
            </a:extLst>
          </p:cNvPr>
          <p:cNvSpPr/>
          <p:nvPr/>
        </p:nvSpPr>
        <p:spPr>
          <a:xfrm>
            <a:off x="8880197" y="4335680"/>
            <a:ext cx="3154242" cy="1890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Elipse 34">
            <a:extLst>
              <a:ext uri="{FF2B5EF4-FFF2-40B4-BE49-F238E27FC236}">
                <a16:creationId xmlns:a16="http://schemas.microsoft.com/office/drawing/2014/main" id="{6A5CC749-8E3B-4A9F-AF85-6C723A69B4AE}"/>
              </a:ext>
            </a:extLst>
          </p:cNvPr>
          <p:cNvSpPr/>
          <p:nvPr/>
        </p:nvSpPr>
        <p:spPr>
          <a:xfrm>
            <a:off x="9004611" y="4437093"/>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b="1" dirty="0">
                <a:latin typeface="Arial" panose="020B0604020202020204" pitchFamily="34" charset="0"/>
                <a:cs typeface="Arial" panose="020B0604020202020204" pitchFamily="34" charset="0"/>
              </a:rPr>
              <a:t>5</a:t>
            </a:r>
          </a:p>
        </p:txBody>
      </p:sp>
      <p:sp>
        <p:nvSpPr>
          <p:cNvPr id="38" name="Cuadro de texto 13">
            <a:extLst>
              <a:ext uri="{FF2B5EF4-FFF2-40B4-BE49-F238E27FC236}">
                <a16:creationId xmlns:a16="http://schemas.microsoft.com/office/drawing/2014/main" id="{2C2A59E6-F7B4-4437-AF92-496E32873BFA}"/>
              </a:ext>
            </a:extLst>
          </p:cNvPr>
          <p:cNvSpPr txBox="1"/>
          <p:nvPr/>
        </p:nvSpPr>
        <p:spPr>
          <a:xfrm>
            <a:off x="9438968" y="4420342"/>
            <a:ext cx="2454547" cy="400110"/>
          </a:xfrm>
          <a:prstGeom prst="rect">
            <a:avLst/>
          </a:prstGeom>
          <a:noFill/>
        </p:spPr>
        <p:txBody>
          <a:bodyPr wrap="square" rtlCol="0">
            <a:spAutoFit/>
          </a:bodyPr>
          <a:lstStyle/>
          <a:p>
            <a:pPr algn="ctr" rtl="0"/>
            <a:r>
              <a:rPr lang="es-ES" sz="2000" b="1" dirty="0"/>
              <a:t>Subvención </a:t>
            </a:r>
            <a:r>
              <a:rPr lang="es-ES" sz="2000" b="1"/>
              <a:t>o ayuda:</a:t>
            </a:r>
            <a:endParaRPr lang="es-ES" sz="2000" b="1" dirty="0"/>
          </a:p>
        </p:txBody>
      </p:sp>
      <p:sp>
        <p:nvSpPr>
          <p:cNvPr id="39" name="Cuadro de texto 13">
            <a:extLst>
              <a:ext uri="{FF2B5EF4-FFF2-40B4-BE49-F238E27FC236}">
                <a16:creationId xmlns:a16="http://schemas.microsoft.com/office/drawing/2014/main" id="{ACA5F380-981C-4A55-A410-F715773120C1}"/>
              </a:ext>
            </a:extLst>
          </p:cNvPr>
          <p:cNvSpPr txBox="1"/>
          <p:nvPr/>
        </p:nvSpPr>
        <p:spPr>
          <a:xfrm>
            <a:off x="8869214" y="4966139"/>
            <a:ext cx="3024301" cy="307777"/>
          </a:xfrm>
          <a:prstGeom prst="rect">
            <a:avLst/>
          </a:prstGeom>
          <a:noFill/>
        </p:spPr>
        <p:txBody>
          <a:bodyPr wrap="square" rtlCol="0">
            <a:spAutoFit/>
          </a:bodyPr>
          <a:lstStyle/>
          <a:p>
            <a:r>
              <a:rPr lang="es-ES" sz="1400" dirty="0"/>
              <a:t>Programa </a:t>
            </a:r>
            <a:r>
              <a:rPr lang="es-ES" sz="1400" dirty="0" err="1"/>
              <a:t>Horizon</a:t>
            </a:r>
            <a:r>
              <a:rPr lang="es-ES" sz="1400" dirty="0"/>
              <a:t> 2020 de la UE.</a:t>
            </a:r>
          </a:p>
        </p:txBody>
      </p:sp>
      <p:pic>
        <p:nvPicPr>
          <p:cNvPr id="3" name="Imagen 2">
            <a:extLst>
              <a:ext uri="{FF2B5EF4-FFF2-40B4-BE49-F238E27FC236}">
                <a16:creationId xmlns:a16="http://schemas.microsoft.com/office/drawing/2014/main" id="{8BC43CD6-6D19-466C-A5F7-34DD62096365}"/>
              </a:ext>
            </a:extLst>
          </p:cNvPr>
          <p:cNvPicPr>
            <a:picLocks noChangeAspect="1"/>
          </p:cNvPicPr>
          <p:nvPr/>
        </p:nvPicPr>
        <p:blipFill>
          <a:blip r:embed="rId5"/>
          <a:stretch>
            <a:fillRect/>
          </a:stretch>
        </p:blipFill>
        <p:spPr>
          <a:xfrm>
            <a:off x="4933915" y="296165"/>
            <a:ext cx="1998714" cy="730050"/>
          </a:xfrm>
          <a:prstGeom prst="rect">
            <a:avLst/>
          </a:prstGeom>
        </p:spPr>
      </p:pic>
      <p:pic>
        <p:nvPicPr>
          <p:cNvPr id="12" name="Imagen 11">
            <a:extLst>
              <a:ext uri="{FF2B5EF4-FFF2-40B4-BE49-F238E27FC236}">
                <a16:creationId xmlns:a16="http://schemas.microsoft.com/office/drawing/2014/main" id="{196540C2-E03B-4831-8B5B-B5C075C83F8A}"/>
              </a:ext>
            </a:extLst>
          </p:cNvPr>
          <p:cNvPicPr>
            <a:picLocks noChangeAspect="1"/>
          </p:cNvPicPr>
          <p:nvPr/>
        </p:nvPicPr>
        <p:blipFill>
          <a:blip r:embed="rId6"/>
          <a:stretch>
            <a:fillRect/>
          </a:stretch>
        </p:blipFill>
        <p:spPr>
          <a:xfrm>
            <a:off x="4057289" y="1081184"/>
            <a:ext cx="3743254" cy="1923081"/>
          </a:xfrm>
          <a:prstGeom prst="rect">
            <a:avLst/>
          </a:prstGeom>
        </p:spPr>
      </p:pic>
    </p:spTree>
    <p:extLst>
      <p:ext uri="{BB962C8B-B14F-4D97-AF65-F5344CB8AC3E}">
        <p14:creationId xmlns:p14="http://schemas.microsoft.com/office/powerpoint/2010/main" val="265229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Imagen que contiene mesa, interior&#10;&#10;Descripción generada con confianza muy alta">
            <a:extLst>
              <a:ext uri="{FF2B5EF4-FFF2-40B4-BE49-F238E27FC236}">
                <a16:creationId xmlns:a16="http://schemas.microsoft.com/office/drawing/2014/main" id="{87AE7AA0-5B10-44CE-BC38-2EDF27348846}"/>
              </a:ext>
            </a:extLst>
          </p:cNvPr>
          <p:cNvPicPr>
            <a:picLocks noGrp="1" noChangeAspect="1"/>
          </p:cNvPicPr>
          <p:nvPr>
            <p:ph type="pic" sz="quarter" idx="14"/>
          </p:nvPr>
        </p:nvPicPr>
        <p:blipFill>
          <a:blip r:embed="rId3"/>
          <a:srcRect l="18316" r="18316"/>
          <a:stretch>
            <a:fillRect/>
          </a:stretch>
        </p:blipFill>
        <p:spPr>
          <a:xfrm>
            <a:off x="0" y="-1"/>
            <a:ext cx="6096000" cy="6371351"/>
          </a:xfrm>
        </p:spPr>
      </p:pic>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269049"/>
            <a:ext cx="1984175" cy="114824"/>
          </a:xfrm>
          <a:prstGeom prst="rec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dirty="0"/>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5118099" y="383873"/>
            <a:ext cx="6641900" cy="1124345"/>
          </a:xfrm>
        </p:spPr>
        <p:txBody>
          <a:bodyPr rtlCol="0"/>
          <a:lstStyle/>
          <a:p>
            <a:pPr rtl="0"/>
            <a:r>
              <a:rPr lang="es-ES" sz="5200" dirty="0"/>
              <a:t>Índice</a:t>
            </a:r>
          </a:p>
        </p:txBody>
      </p:sp>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6287999" y="1640607"/>
            <a:ext cx="5472000" cy="4730743"/>
          </a:xfrm>
          <a:solidFill>
            <a:schemeClr val="bg1"/>
          </a:solidFill>
        </p:spPr>
        <p:txBody>
          <a:bodyPr rtlCol="0"/>
          <a:lstStyle/>
          <a:p>
            <a:pPr marL="457200" indent="-457200">
              <a:spcBef>
                <a:spcPts val="0"/>
              </a:spcBef>
              <a:buAutoNum type="arabicPeriod"/>
            </a:pPr>
            <a:r>
              <a:rPr lang="es-ES" dirty="0">
                <a:solidFill>
                  <a:srgbClr val="BB0158"/>
                </a:solidFill>
                <a:cs typeface="Arial" pitchFamily="34" charset="0"/>
              </a:rPr>
              <a:t>Objetivo</a:t>
            </a:r>
          </a:p>
          <a:p>
            <a:pPr marL="457200" indent="-457200">
              <a:spcBef>
                <a:spcPts val="0"/>
              </a:spcBef>
              <a:buAutoNum type="arabicPeriod"/>
            </a:pPr>
            <a:endParaRPr lang="es-ES" dirty="0">
              <a:solidFill>
                <a:srgbClr val="BB0158"/>
              </a:solidFill>
              <a:cs typeface="Arial" pitchFamily="34" charset="0"/>
            </a:endParaRPr>
          </a:p>
          <a:p>
            <a:pPr marL="457200" indent="-457200">
              <a:spcBef>
                <a:spcPts val="0"/>
              </a:spcBef>
              <a:buAutoNum type="arabicPeriod"/>
            </a:pPr>
            <a:r>
              <a:rPr lang="es-ES" dirty="0">
                <a:solidFill>
                  <a:srgbClr val="BB0158"/>
                </a:solidFill>
                <a:cs typeface="Arial" pitchFamily="34" charset="0"/>
              </a:rPr>
              <a:t>Contexto de la evaluación:</a:t>
            </a:r>
          </a:p>
          <a:p>
            <a:pPr marL="542925" lvl="2" indent="0">
              <a:spcBef>
                <a:spcPts val="0"/>
              </a:spcBef>
              <a:buNone/>
            </a:pPr>
            <a:r>
              <a:rPr lang="es-ES" sz="1800" dirty="0"/>
              <a:t>2.1. Quiénes forman parte de las ICC. </a:t>
            </a:r>
          </a:p>
          <a:p>
            <a:pPr marL="542925" lvl="2" indent="0">
              <a:spcBef>
                <a:spcPts val="0"/>
              </a:spcBef>
              <a:buNone/>
            </a:pPr>
            <a:r>
              <a:rPr lang="es-ES" sz="1800" dirty="0"/>
              <a:t>2.2. Qué es la transformación digital.</a:t>
            </a:r>
          </a:p>
          <a:p>
            <a:pPr marL="542925" lvl="2" indent="0">
              <a:spcBef>
                <a:spcPts val="0"/>
              </a:spcBef>
              <a:buNone/>
            </a:pPr>
            <a:r>
              <a:rPr lang="es-ES" sz="1800" dirty="0"/>
              <a:t>2.3. Escenario en el que nos encontramos: barreras y oportunidades.</a:t>
            </a:r>
          </a:p>
          <a:p>
            <a:pPr marL="542925" lvl="2" indent="0">
              <a:spcBef>
                <a:spcPts val="0"/>
              </a:spcBef>
              <a:buNone/>
            </a:pPr>
            <a:r>
              <a:rPr lang="es-ES" sz="1800" dirty="0"/>
              <a:t>2.4. Cambio de paradigma: </a:t>
            </a:r>
          </a:p>
          <a:p>
            <a:pPr marL="1085850" lvl="2" indent="-271463">
              <a:spcBef>
                <a:spcPts val="0"/>
              </a:spcBef>
              <a:buFont typeface="Wingdings" panose="05000000000000000000" pitchFamily="2" charset="2"/>
              <a:buChar char="§"/>
            </a:pPr>
            <a:r>
              <a:rPr lang="es-ES" sz="1800" dirty="0"/>
              <a:t>¿Estamos preparados? </a:t>
            </a:r>
          </a:p>
          <a:p>
            <a:pPr marL="1085850" lvl="2" indent="-271463">
              <a:spcBef>
                <a:spcPts val="0"/>
              </a:spcBef>
              <a:buFont typeface="Wingdings" panose="05000000000000000000" pitchFamily="2" charset="2"/>
              <a:buChar char="§"/>
            </a:pPr>
            <a:r>
              <a:rPr lang="es-ES" sz="1800" dirty="0"/>
              <a:t>Barreras.</a:t>
            </a:r>
          </a:p>
          <a:p>
            <a:pPr marL="1085850" lvl="2" indent="-271463">
              <a:spcBef>
                <a:spcPts val="0"/>
              </a:spcBef>
              <a:buFont typeface="Wingdings" panose="05000000000000000000" pitchFamily="2" charset="2"/>
              <a:buChar char="§"/>
            </a:pPr>
            <a:r>
              <a:rPr lang="es-ES" sz="1800" dirty="0"/>
              <a:t>Oportunidades</a:t>
            </a:r>
          </a:p>
          <a:p>
            <a:pPr marL="271462" indent="0">
              <a:spcBef>
                <a:spcPts val="0"/>
              </a:spcBef>
              <a:buNone/>
            </a:pPr>
            <a:endParaRPr lang="es-ES" dirty="0"/>
          </a:p>
          <a:p>
            <a:pPr marL="457200" indent="-457200">
              <a:spcBef>
                <a:spcPts val="0"/>
              </a:spcBef>
              <a:buFont typeface="+mj-lt"/>
              <a:buAutoNum type="arabicPeriod" startAt="3"/>
            </a:pPr>
            <a:r>
              <a:rPr lang="es-ES" dirty="0">
                <a:solidFill>
                  <a:srgbClr val="BB0158"/>
                </a:solidFill>
                <a:cs typeface="Arial" pitchFamily="34" charset="0"/>
              </a:rPr>
              <a:t>Diagnóstico:</a:t>
            </a:r>
          </a:p>
          <a:p>
            <a:pPr marL="542925" lvl="2" indent="0">
              <a:spcBef>
                <a:spcPts val="0"/>
              </a:spcBef>
              <a:buNone/>
            </a:pPr>
            <a:r>
              <a:rPr lang="es-ES" sz="1800" dirty="0"/>
              <a:t>3.1. Programas de ayudas a la financiación</a:t>
            </a:r>
          </a:p>
          <a:p>
            <a:pPr marL="542925" lvl="2" indent="0">
              <a:spcBef>
                <a:spcPts val="0"/>
              </a:spcBef>
              <a:buNone/>
            </a:pPr>
            <a:r>
              <a:rPr lang="es-ES" sz="1800" dirty="0"/>
              <a:t>3.2. Casos prácticos de la digitalización en las ICC. </a:t>
            </a:r>
          </a:p>
          <a:p>
            <a:pPr marL="457200" indent="-457200">
              <a:spcBef>
                <a:spcPts val="0"/>
              </a:spcBef>
              <a:buFont typeface="+mj-lt"/>
              <a:buAutoNum type="arabicPeriod" startAt="3"/>
            </a:pPr>
            <a:endParaRPr lang="es-ES" dirty="0">
              <a:solidFill>
                <a:srgbClr val="BB0158"/>
              </a:solidFill>
              <a:cs typeface="Arial" pitchFamily="34" charset="0"/>
            </a:endParaRPr>
          </a:p>
          <a:p>
            <a:pPr marL="342900" indent="-342900">
              <a:spcBef>
                <a:spcPts val="0"/>
              </a:spcBef>
              <a:buFont typeface="+mj-lt"/>
              <a:buAutoNum type="arabicPeriod" startAt="4"/>
            </a:pPr>
            <a:r>
              <a:rPr lang="es-ES" dirty="0">
                <a:solidFill>
                  <a:srgbClr val="BB0158"/>
                </a:solidFill>
                <a:cs typeface="Arial" pitchFamily="34" charset="0"/>
              </a:rPr>
              <a:t>Conclusiones</a:t>
            </a:r>
          </a:p>
          <a:p>
            <a:pPr marL="342900" indent="-342900">
              <a:spcBef>
                <a:spcPts val="0"/>
              </a:spcBef>
              <a:buFont typeface="+mj-lt"/>
              <a:buAutoNum type="arabicPeriod" startAt="4"/>
            </a:pPr>
            <a:endParaRPr lang="es-ES" dirty="0">
              <a:solidFill>
                <a:srgbClr val="BB0158"/>
              </a:solidFill>
              <a:cs typeface="Arial" pitchFamily="34" charset="0"/>
            </a:endParaRPr>
          </a:p>
          <a:p>
            <a:pPr marL="342900" indent="-342900">
              <a:spcBef>
                <a:spcPts val="0"/>
              </a:spcBef>
              <a:buFont typeface="+mj-lt"/>
              <a:buAutoNum type="arabicPeriod" startAt="4"/>
            </a:pPr>
            <a:r>
              <a:rPr lang="es-ES" dirty="0">
                <a:solidFill>
                  <a:srgbClr val="BB0158"/>
                </a:solidFill>
                <a:cs typeface="Arial" pitchFamily="34" charset="0"/>
              </a:rPr>
              <a:t>Referencias</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2</a:t>
            </a:fld>
            <a:endParaRPr lang="es-ES" dirty="0"/>
          </a:p>
        </p:txBody>
      </p:sp>
    </p:spTree>
    <p:extLst>
      <p:ext uri="{BB962C8B-B14F-4D97-AF65-F5344CB8AC3E}">
        <p14:creationId xmlns:p14="http://schemas.microsoft.com/office/powerpoint/2010/main" val="335355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Imagen que contiene texto, libro, papel, abrir&#10;&#10;Descripción generada con confianza alta">
            <a:extLst>
              <a:ext uri="{FF2B5EF4-FFF2-40B4-BE49-F238E27FC236}">
                <a16:creationId xmlns:a16="http://schemas.microsoft.com/office/drawing/2014/main" id="{3FDC6852-0499-4517-BE8D-381E8C40E3F0}"/>
              </a:ext>
            </a:extLst>
          </p:cNvPr>
          <p:cNvPicPr>
            <a:picLocks noGrp="1" noChangeAspect="1"/>
          </p:cNvPicPr>
          <p:nvPr>
            <p:ph type="pic" sz="quarter" idx="10"/>
          </p:nvPr>
        </p:nvPicPr>
        <p:blipFill>
          <a:blip r:embed="rId3"/>
          <a:srcRect l="2084" r="2084"/>
          <a:stretch>
            <a:fillRect/>
          </a:stretch>
        </p:blipFill>
        <p:spPr/>
      </p:pic>
      <p:sp>
        <p:nvSpPr>
          <p:cNvPr id="10" name="Marcador de número de diapositiva 8">
            <a:extLst>
              <a:ext uri="{FF2B5EF4-FFF2-40B4-BE49-F238E27FC236}">
                <a16:creationId xmlns:a16="http://schemas.microsoft.com/office/drawing/2014/main" id="{0623CC70-5934-4FFA-B366-09DEC1E85A0D}"/>
              </a:ext>
            </a:extLst>
          </p:cNvPr>
          <p:cNvSpPr txBox="1">
            <a:spLocks/>
          </p:cNvSpPr>
          <p:nvPr/>
        </p:nvSpPr>
        <p:spPr>
          <a:xfrm>
            <a:off x="11778712" y="6371351"/>
            <a:ext cx="413288" cy="432000"/>
          </a:xfrm>
          <a:prstGeom prst="rect">
            <a:avLst/>
          </a:prstGeom>
          <a:solidFill>
            <a:schemeClr val="tx1">
              <a:lumMod val="75000"/>
              <a:lumOff val="25000"/>
            </a:schemeClr>
          </a:solidFill>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19B51A1E-902D-48AF-9020-955120F399B6}" type="slidenum">
              <a:rPr lang="es-ES" sz="1200">
                <a:solidFill>
                  <a:srgbClr val="FFFFFF"/>
                </a:solidFill>
                <a:latin typeface="Corbel"/>
              </a:rPr>
              <a:pPr lvl="0" algn="ctr"/>
              <a:t>20</a:t>
            </a:fld>
            <a:endParaRPr lang="es-ES" sz="1200" dirty="0">
              <a:solidFill>
                <a:srgbClr val="FFFFFF"/>
              </a:solidFill>
              <a:latin typeface="Corbel"/>
            </a:endParaRPr>
          </a:p>
        </p:txBody>
      </p:sp>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6927742" y="2811053"/>
            <a:ext cx="5264258" cy="1885416"/>
          </a:xfrm>
        </p:spPr>
        <p:txBody>
          <a:bodyPr rtlCol="0"/>
          <a:lstStyle/>
          <a:p>
            <a:br>
              <a:rPr lang="es-ES" sz="5400" dirty="0"/>
            </a:br>
            <a:r>
              <a:rPr lang="es-ES" sz="5400" dirty="0"/>
              <a:t>4. Conclusiones</a:t>
            </a:r>
            <a:endParaRPr lang="es-ES" sz="5200" dirty="0"/>
          </a:p>
        </p:txBody>
      </p:sp>
      <p:pic>
        <p:nvPicPr>
          <p:cNvPr id="6" name="Imagen 5">
            <a:extLst>
              <a:ext uri="{FF2B5EF4-FFF2-40B4-BE49-F238E27FC236}">
                <a16:creationId xmlns:a16="http://schemas.microsoft.com/office/drawing/2014/main" id="{35EB1F99-E56A-4732-8128-CE5BB4191CBF}"/>
              </a:ext>
            </a:extLst>
          </p:cNvPr>
          <p:cNvPicPr>
            <a:picLocks noChangeAspect="1"/>
          </p:cNvPicPr>
          <p:nvPr/>
        </p:nvPicPr>
        <p:blipFill>
          <a:blip r:embed="rId4"/>
          <a:stretch>
            <a:fillRect/>
          </a:stretch>
        </p:blipFill>
        <p:spPr>
          <a:xfrm>
            <a:off x="0" y="6391968"/>
            <a:ext cx="11766683" cy="417477"/>
          </a:xfrm>
          <a:prstGeom prst="rect">
            <a:avLst/>
          </a:prstGeom>
        </p:spPr>
      </p:pic>
    </p:spTree>
    <p:extLst>
      <p:ext uri="{BB962C8B-B14F-4D97-AF65-F5344CB8AC3E}">
        <p14:creationId xmlns:p14="http://schemas.microsoft.com/office/powerpoint/2010/main" val="219199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4. Conclusiones</a:t>
            </a:r>
          </a:p>
        </p:txBody>
      </p:sp>
      <p:sp>
        <p:nvSpPr>
          <p:cNvPr id="5" name="Marcador de contenido 4">
            <a:extLst>
              <a:ext uri="{FF2B5EF4-FFF2-40B4-BE49-F238E27FC236}">
                <a16:creationId xmlns:a16="http://schemas.microsoft.com/office/drawing/2014/main" id="{CEEB3BAE-C0B2-447C-B8BE-96C6BD84D658}"/>
              </a:ext>
            </a:extLst>
          </p:cNvPr>
          <p:cNvSpPr>
            <a:spLocks noGrp="1"/>
          </p:cNvSpPr>
          <p:nvPr>
            <p:ph sz="half" idx="2"/>
          </p:nvPr>
        </p:nvSpPr>
        <p:spPr>
          <a:xfrm>
            <a:off x="431999" y="1422980"/>
            <a:ext cx="11085081" cy="4761251"/>
          </a:xfrm>
        </p:spPr>
        <p:txBody>
          <a:bodyPr rtlCol="0"/>
          <a:lstStyle/>
          <a:p>
            <a:pPr lvl="0" algn="just"/>
            <a:r>
              <a:rPr lang="es-ES" sz="1600" dirty="0"/>
              <a:t>Las Industrias Culturales y Creativas forman un </a:t>
            </a:r>
            <a:r>
              <a:rPr lang="es-ES" sz="1600" b="1" dirty="0" err="1"/>
              <a:t>macrosector</a:t>
            </a:r>
            <a:r>
              <a:rPr lang="es-ES" sz="1600" b="1" dirty="0"/>
              <a:t>, con agrupaciones diferentes</a:t>
            </a:r>
            <a:r>
              <a:rPr lang="es-ES" sz="1600" dirty="0"/>
              <a:t> y con estudios diversos que no se utilizan criterios homogéneos para evaluar su desarrollo y sus potencialidades. </a:t>
            </a:r>
            <a:r>
              <a:rPr lang="es-ES" sz="1600" b="1" dirty="0"/>
              <a:t>Sector muy atomizado</a:t>
            </a:r>
            <a:r>
              <a:rPr lang="es-ES" sz="1600" dirty="0"/>
              <a:t>.</a:t>
            </a:r>
          </a:p>
          <a:p>
            <a:pPr lvl="0" algn="just"/>
            <a:r>
              <a:rPr lang="es-ES" sz="1600" b="1" dirty="0"/>
              <a:t>Los conceptos “Digitalización” y “transformación digital” son dos conceptos distintos</a:t>
            </a:r>
            <a:r>
              <a:rPr lang="es-ES" sz="1600" dirty="0"/>
              <a:t>. La Transformación Digital es mucho más que tecnología, se trata de un proceso para buscar nuevas oportunidades.</a:t>
            </a:r>
          </a:p>
          <a:p>
            <a:pPr lvl="0" algn="just"/>
            <a:r>
              <a:rPr lang="es-ES" sz="1600" dirty="0"/>
              <a:t>Hacer una </a:t>
            </a:r>
            <a:r>
              <a:rPr lang="es-ES" sz="1600" b="1" dirty="0"/>
              <a:t>transformación digital es complejo</a:t>
            </a:r>
            <a:r>
              <a:rPr lang="es-ES" sz="1600" dirty="0"/>
              <a:t>, hay diferentes ritmos y necesidades en función del sector y la empresa. </a:t>
            </a:r>
          </a:p>
          <a:p>
            <a:pPr lvl="0" algn="just"/>
            <a:r>
              <a:rPr lang="es-ES" sz="1600" b="1" dirty="0"/>
              <a:t>El desafío de la digitalización exige una actuación coordinada </a:t>
            </a:r>
            <a:r>
              <a:rPr lang="es-ES" sz="1600" dirty="0"/>
              <a:t>de la Administración, las organizaciones sectoriales y la empresa privada.</a:t>
            </a:r>
          </a:p>
          <a:p>
            <a:pPr lvl="0" algn="just"/>
            <a:r>
              <a:rPr lang="es-ES" sz="1600" dirty="0"/>
              <a:t>Vivimos una </a:t>
            </a:r>
            <a:r>
              <a:rPr lang="es-ES" sz="1600" b="1" dirty="0"/>
              <a:t>revolución tecnológica y social que conlleva numerosos cambios, retos y oportunidades</a:t>
            </a:r>
            <a:r>
              <a:rPr lang="es-ES" sz="1600" dirty="0"/>
              <a:t>.</a:t>
            </a:r>
          </a:p>
          <a:p>
            <a:pPr lvl="0" algn="just"/>
            <a:r>
              <a:rPr lang="es-ES" sz="1600" dirty="0"/>
              <a:t>La </a:t>
            </a:r>
            <a:r>
              <a:rPr lang="es-ES" sz="1600" b="1" dirty="0"/>
              <a:t>transformación digital conlleva un cambio cultural en la organización y una capacitación técnica</a:t>
            </a:r>
            <a:r>
              <a:rPr lang="es-ES" sz="1600" dirty="0"/>
              <a:t>, pero además hay que sumarle la rapidez y la inteligencia.</a:t>
            </a:r>
          </a:p>
          <a:p>
            <a:pPr lvl="0" algn="just"/>
            <a:r>
              <a:rPr lang="es-ES" sz="1600" dirty="0"/>
              <a:t>Las </a:t>
            </a:r>
            <a:r>
              <a:rPr lang="es-ES" sz="1600" b="1" dirty="0"/>
              <a:t>empresas tendrán que adaptarse y redefinir de forma constante su modelo de negocio</a:t>
            </a:r>
            <a:r>
              <a:rPr lang="es-ES" sz="1600" dirty="0"/>
              <a:t>, definir estrategias individualizadas.</a:t>
            </a:r>
          </a:p>
          <a:p>
            <a:pPr lvl="0" algn="just"/>
            <a:r>
              <a:rPr lang="es-ES" sz="1600" b="1" dirty="0"/>
              <a:t>La resistencia al cambio y el coste son los principales obstáculos al proceso</a:t>
            </a:r>
            <a:r>
              <a:rPr lang="es-ES" sz="1600" dirty="0"/>
              <a:t>, seguidos por la falta de competencia y de oferta adaptada al mercado.</a:t>
            </a:r>
          </a:p>
          <a:p>
            <a:pPr lvl="0" algn="just"/>
            <a:r>
              <a:rPr lang="es-ES" sz="1600" dirty="0"/>
              <a:t>Es </a:t>
            </a:r>
            <a:r>
              <a:rPr lang="es-ES" sz="1600" b="1" dirty="0"/>
              <a:t>necesario una base formativa a cerca de los usos y herramientas tecnológicas</a:t>
            </a:r>
            <a:r>
              <a:rPr lang="es-ES" sz="1600" dirty="0"/>
              <a:t>, así como de diferentes competencias digitales, que reduzcan los recelos al cambio y nos predispongan a la adaptación.</a:t>
            </a:r>
          </a:p>
          <a:p>
            <a:pPr algn="just"/>
            <a:endParaRPr lang="es-ES" sz="1600" dirty="0"/>
          </a:p>
          <a:p>
            <a:pPr algn="just"/>
            <a:endParaRPr lang="es-ES" sz="1600" dirty="0"/>
          </a:p>
        </p:txBody>
      </p:sp>
      <p:cxnSp>
        <p:nvCxnSpPr>
          <p:cNvPr id="11" name="Conector recto 10" descr="Línea divisoria de la diapositiva">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11517086" y="2734132"/>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descr="Barra de énfasis derecha&#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9288016" y="971254"/>
            <a:ext cx="1984175"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21</a:t>
            </a:fld>
            <a:endParaRPr lang="es-ES"/>
          </a:p>
        </p:txBody>
      </p:sp>
    </p:spTree>
    <p:extLst>
      <p:ext uri="{BB962C8B-B14F-4D97-AF65-F5344CB8AC3E}">
        <p14:creationId xmlns:p14="http://schemas.microsoft.com/office/powerpoint/2010/main" val="259004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Marcador de posición de imagen 43" descr="Imagen que contiene pared, blanco, interior&#10;&#10;Descripción generada con confianza alta">
            <a:extLst>
              <a:ext uri="{FF2B5EF4-FFF2-40B4-BE49-F238E27FC236}">
                <a16:creationId xmlns:a16="http://schemas.microsoft.com/office/drawing/2014/main" id="{F38319F7-3021-47BC-A67F-461267268782}"/>
              </a:ext>
            </a:extLst>
          </p:cNvPr>
          <p:cNvPicPr>
            <a:picLocks noGrp="1" noChangeAspect="1"/>
          </p:cNvPicPr>
          <p:nvPr>
            <p:ph type="pic" sz="quarter" idx="10"/>
          </p:nvPr>
        </p:nvPicPr>
        <p:blipFill>
          <a:blip r:embed="rId3"/>
          <a:srcRect t="394" b="394"/>
          <a:stretch>
            <a:fillRect/>
          </a:stretch>
        </p:blipFill>
        <p:spPr>
          <a:xfrm>
            <a:off x="-14990" y="0"/>
            <a:ext cx="9780102" cy="6804025"/>
          </a:xfrm>
        </p:spPr>
      </p:pic>
      <p:sp>
        <p:nvSpPr>
          <p:cNvPr id="14" name="Título 13">
            <a:extLst>
              <a:ext uri="{FF2B5EF4-FFF2-40B4-BE49-F238E27FC236}">
                <a16:creationId xmlns:a16="http://schemas.microsoft.com/office/drawing/2014/main" id="{6C38D7A9-9299-4108-BB08-026F4B9CAE7B}"/>
              </a:ext>
            </a:extLst>
          </p:cNvPr>
          <p:cNvSpPr>
            <a:spLocks noGrp="1"/>
          </p:cNvSpPr>
          <p:nvPr>
            <p:ph type="ctrTitle"/>
          </p:nvPr>
        </p:nvSpPr>
        <p:spPr/>
        <p:txBody>
          <a:bodyPr rtlCol="0"/>
          <a:lstStyle/>
          <a:p>
            <a:pPr rtl="0"/>
            <a:r>
              <a:rPr lang="es-ES" sz="5200" dirty="0"/>
              <a:t>contacto</a:t>
            </a:r>
          </a:p>
        </p:txBody>
      </p:sp>
      <p:sp>
        <p:nvSpPr>
          <p:cNvPr id="4" name="Marcador de texto 3">
            <a:extLst>
              <a:ext uri="{FF2B5EF4-FFF2-40B4-BE49-F238E27FC236}">
                <a16:creationId xmlns:a16="http://schemas.microsoft.com/office/drawing/2014/main" id="{60828E04-9C2A-4859-8050-C2DF67A249CB}"/>
              </a:ext>
            </a:extLst>
          </p:cNvPr>
          <p:cNvSpPr>
            <a:spLocks noGrp="1"/>
          </p:cNvSpPr>
          <p:nvPr>
            <p:ph type="body" sz="quarter" idx="15"/>
          </p:nvPr>
        </p:nvSpPr>
        <p:spPr/>
        <p:txBody>
          <a:bodyPr rtlCol="0"/>
          <a:lstStyle/>
          <a:p>
            <a:pPr rtl="0"/>
            <a:r>
              <a:rPr lang="es-ES" sz="1800" dirty="0"/>
              <a:t>AMETIC</a:t>
            </a:r>
          </a:p>
        </p:txBody>
      </p:sp>
      <p:sp>
        <p:nvSpPr>
          <p:cNvPr id="5" name="Marcador de texto 4">
            <a:extLst>
              <a:ext uri="{FF2B5EF4-FFF2-40B4-BE49-F238E27FC236}">
                <a16:creationId xmlns:a16="http://schemas.microsoft.com/office/drawing/2014/main" id="{11265965-2271-4C1C-BD0A-6F85F80FF9A6}"/>
              </a:ext>
            </a:extLst>
          </p:cNvPr>
          <p:cNvSpPr>
            <a:spLocks noGrp="1"/>
          </p:cNvSpPr>
          <p:nvPr>
            <p:ph type="body" sz="quarter" idx="16"/>
          </p:nvPr>
        </p:nvSpPr>
        <p:spPr/>
        <p:txBody>
          <a:bodyPr rtlCol="0"/>
          <a:lstStyle/>
          <a:p>
            <a:r>
              <a:rPr lang="es-ES" sz="1800" dirty="0"/>
              <a:t>+34 915 902 300</a:t>
            </a:r>
          </a:p>
        </p:txBody>
      </p:sp>
      <p:pic>
        <p:nvPicPr>
          <p:cNvPr id="10" name="Gráfico 9" descr="Smartphone">
            <a:extLst>
              <a:ext uri="{FF2B5EF4-FFF2-40B4-BE49-F238E27FC236}">
                <a16:creationId xmlns:a16="http://schemas.microsoft.com/office/drawing/2014/main" id="{A29DE31C-E099-4579-BB03-675E0A40C5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85495" y="4355103"/>
            <a:ext cx="218900" cy="218900"/>
          </a:xfrm>
          <a:prstGeom prst="rect">
            <a:avLst/>
          </a:prstGeom>
        </p:spPr>
      </p:pic>
      <p:sp>
        <p:nvSpPr>
          <p:cNvPr id="6" name="Marcador de texto 5">
            <a:extLst>
              <a:ext uri="{FF2B5EF4-FFF2-40B4-BE49-F238E27FC236}">
                <a16:creationId xmlns:a16="http://schemas.microsoft.com/office/drawing/2014/main" id="{50A3BCC3-A277-4C0B-9EBA-EB53990D8EBD}"/>
              </a:ext>
            </a:extLst>
          </p:cNvPr>
          <p:cNvSpPr>
            <a:spLocks noGrp="1"/>
          </p:cNvSpPr>
          <p:nvPr>
            <p:ph type="body" sz="quarter" idx="17"/>
          </p:nvPr>
        </p:nvSpPr>
        <p:spPr/>
        <p:txBody>
          <a:bodyPr rtlCol="0"/>
          <a:lstStyle/>
          <a:p>
            <a:pPr rtl="0"/>
            <a:r>
              <a:rPr lang="es-ES" sz="1800" dirty="0"/>
              <a:t>enem@ametic.es</a:t>
            </a:r>
          </a:p>
        </p:txBody>
      </p:sp>
      <p:pic>
        <p:nvPicPr>
          <p:cNvPr id="9" name="Gráfico 8" descr="Sobre">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485495" y="4703551"/>
            <a:ext cx="218900" cy="218900"/>
          </a:xfrm>
          <a:prstGeom prst="rect">
            <a:avLst/>
          </a:prstGeom>
        </p:spPr>
      </p:pic>
      <p:sp>
        <p:nvSpPr>
          <p:cNvPr id="16" name="Marcador de texto 15">
            <a:extLst>
              <a:ext uri="{FF2B5EF4-FFF2-40B4-BE49-F238E27FC236}">
                <a16:creationId xmlns:a16="http://schemas.microsoft.com/office/drawing/2014/main" id="{FD8A1232-50A8-4535-AAF9-7F4180EAA0DD}"/>
              </a:ext>
            </a:extLst>
          </p:cNvPr>
          <p:cNvSpPr>
            <a:spLocks noGrp="1"/>
          </p:cNvSpPr>
          <p:nvPr>
            <p:ph type="body" sz="quarter" idx="18"/>
          </p:nvPr>
        </p:nvSpPr>
        <p:spPr>
          <a:xfrm>
            <a:off x="8458200" y="5004756"/>
            <a:ext cx="2910342" cy="713138"/>
          </a:xfrm>
        </p:spPr>
        <p:txBody>
          <a:bodyPr rtlCol="0"/>
          <a:lstStyle/>
          <a:p>
            <a:r>
              <a:rPr lang="es-ES" sz="1800" dirty="0"/>
              <a:t>www.ametic.es </a:t>
            </a:r>
          </a:p>
          <a:p>
            <a:r>
              <a:rPr lang="es-ES" sz="1800" dirty="0"/>
              <a:t>www.enem.ametic.es</a:t>
            </a:r>
          </a:p>
        </p:txBody>
      </p:sp>
      <p:pic>
        <p:nvPicPr>
          <p:cNvPr id="11" name="Gráfico 10" descr="Vínculo">
            <a:extLst>
              <a:ext uri="{FF2B5EF4-FFF2-40B4-BE49-F238E27FC236}">
                <a16:creationId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72552" y="5249111"/>
            <a:ext cx="244786" cy="244786"/>
          </a:xfrm>
          <a:prstGeom prst="rect">
            <a:avLst/>
          </a:prstGeom>
        </p:spPr>
      </p:pic>
      <p:sp>
        <p:nvSpPr>
          <p:cNvPr id="12" name="Marcador de número de diapositiva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es-ES" smtClean="0"/>
              <a:pPr rtl="0"/>
              <a:t>22</a:t>
            </a:fld>
            <a:endParaRPr lang="es-ES"/>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p:txBody>
          <a:bodyPr rtlCol="0"/>
          <a:lstStyle/>
          <a:p>
            <a:pPr marL="0" indent="0" algn="just">
              <a:buNone/>
            </a:pPr>
            <a:r>
              <a:rPr lang="es-ES" sz="1600" dirty="0"/>
              <a:t>Este documento de </a:t>
            </a:r>
            <a:r>
              <a:rPr lang="es-ES" sz="1600" b="1" dirty="0"/>
              <a:t>AMETIC</a:t>
            </a:r>
            <a:r>
              <a:rPr lang="es-ES" sz="1600" dirty="0"/>
              <a:t> (Asociación de empresas de electrónica, tecnologías de la información, telecomunicaciones y contenidos digitales) y la plataforma tecnológica </a:t>
            </a:r>
            <a:r>
              <a:rPr lang="es-ES" sz="1600" b="1" dirty="0" err="1"/>
              <a:t>eNEM</a:t>
            </a:r>
            <a:r>
              <a:rPr lang="es-ES" sz="1600" b="1" dirty="0"/>
              <a:t>, </a:t>
            </a:r>
            <a:r>
              <a:rPr lang="es-ES" sz="1600" dirty="0"/>
              <a:t>recoge un </a:t>
            </a:r>
            <a:r>
              <a:rPr lang="es-ES" sz="1600" b="1" dirty="0"/>
              <a:t>análisis-diagnóstico de la situación de las Industrias Culturales y Creativas en España respecto a la transformación digital</a:t>
            </a:r>
            <a:r>
              <a:rPr lang="es-ES" sz="1600" dirty="0"/>
              <a:t>, ayudas vigentes que pueden ser de interés, </a:t>
            </a:r>
            <a:r>
              <a:rPr lang="es-ES" sz="1600" b="1" dirty="0"/>
              <a:t>y una serie de ejemplos o casos prácticos que han recibido algún tipo de subvención para su desarrollo</a:t>
            </a:r>
            <a:r>
              <a:rPr lang="es-ES" sz="1600" dirty="0"/>
              <a:t>.</a:t>
            </a:r>
          </a:p>
          <a:p>
            <a:pPr marL="0" indent="0" algn="just">
              <a:buNone/>
            </a:pPr>
            <a:endParaRPr lang="es-ES" sz="1600" dirty="0"/>
          </a:p>
          <a:p>
            <a:pPr marL="0" indent="0" algn="just">
              <a:buNone/>
            </a:pPr>
            <a:r>
              <a:rPr lang="es-ES" sz="1600" dirty="0"/>
              <a:t>El objetivo final de este documento es asimilar por parte de las empresas y profesionales del ecosistema de las industrias culturales y creativas (ICC),  lo que supone </a:t>
            </a:r>
            <a:r>
              <a:rPr lang="es-ES" sz="1600" b="1" dirty="0"/>
              <a:t>la revolución de la digitalización</a:t>
            </a:r>
            <a:r>
              <a:rPr lang="es-ES" sz="1600" dirty="0"/>
              <a:t> para sus negocios.</a:t>
            </a:r>
          </a:p>
          <a:p>
            <a:pPr marL="0" indent="0">
              <a:buNone/>
            </a:pPr>
            <a:endParaRPr lang="es-ES" sz="1600" dirty="0"/>
          </a:p>
          <a:p>
            <a:pPr marL="0" indent="0">
              <a:buNone/>
            </a:pPr>
            <a:r>
              <a:rPr lang="es-ES" sz="1600" dirty="0"/>
              <a:t>Marzo 2019</a:t>
            </a:r>
          </a:p>
        </p:txBody>
      </p:sp>
      <p:pic>
        <p:nvPicPr>
          <p:cNvPr id="9" name="Marcador de posición de imagen 8" descr="Una mano tocando un teléfono móvil">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ctángulo 19" descr="Bloque de énfasis">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4614512"/>
            <a:ext cx="2411412" cy="114824"/>
          </a:xfrm>
          <a:prstGeom prst="rec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7111800" y="4729336"/>
            <a:ext cx="4648200" cy="985000"/>
          </a:xfrm>
        </p:spPr>
        <p:txBody>
          <a:bodyPr rtlCol="0"/>
          <a:lstStyle/>
          <a:p>
            <a:pPr rtl="0"/>
            <a:r>
              <a:rPr lang="es-ES" sz="5200" dirty="0"/>
              <a:t>1. Objetivo</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3</a:t>
            </a:fld>
            <a:endParaRPr lang="es-ES"/>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descr="Escritorio con un ordenador, un teléfono, libro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6235700" y="2005263"/>
            <a:ext cx="5956300" cy="2047277"/>
          </a:xfrm>
        </p:spPr>
        <p:txBody>
          <a:bodyPr rtlCol="0"/>
          <a:lstStyle/>
          <a:p>
            <a:pPr rtl="0"/>
            <a:r>
              <a:rPr lang="es-ES" sz="5200" dirty="0"/>
              <a:t>2. Contexto de evaluación</a:t>
            </a:r>
          </a:p>
        </p:txBody>
      </p:sp>
      <p:sp>
        <p:nvSpPr>
          <p:cNvPr id="14" name="Marcador de texto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3625516"/>
            <a:ext cx="5956300" cy="1623909"/>
          </a:xfrm>
        </p:spPr>
        <p:txBody>
          <a:bodyPr rtlCol="0"/>
          <a:lstStyle/>
          <a:p>
            <a:pPr rtl="0"/>
            <a:r>
              <a:rPr lang="es-ES" dirty="0"/>
              <a:t>2.1. Quiénes forman parte de las ICC</a:t>
            </a:r>
          </a:p>
          <a:p>
            <a:pPr rtl="0"/>
            <a:r>
              <a:rPr lang="es-ES" dirty="0"/>
              <a:t>2.2.Qué es la transformación digital</a:t>
            </a:r>
          </a:p>
          <a:p>
            <a:pPr rtl="0"/>
            <a:r>
              <a:rPr lang="es-ES" dirty="0"/>
              <a:t>2.3. Escenario en el que nos encontramos</a:t>
            </a:r>
          </a:p>
          <a:p>
            <a:pPr rtl="0"/>
            <a:r>
              <a:rPr lang="es-ES" dirty="0"/>
              <a:t>2.4. Cambio de paradigma</a:t>
            </a:r>
          </a:p>
        </p:txBody>
      </p:sp>
      <p:sp>
        <p:nvSpPr>
          <p:cNvPr id="5" name="Marcador de número de diapositiva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s-ES" smtClean="0"/>
              <a:pPr rtl="0"/>
              <a:t>4</a:t>
            </a:fld>
            <a:endParaRPr lang="es-ES"/>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AB34D-8AF6-486B-B651-DE654A9E1947}"/>
              </a:ext>
            </a:extLst>
          </p:cNvPr>
          <p:cNvSpPr>
            <a:spLocks noGrp="1"/>
          </p:cNvSpPr>
          <p:nvPr>
            <p:ph type="title"/>
          </p:nvPr>
        </p:nvSpPr>
        <p:spPr/>
        <p:txBody>
          <a:bodyPr/>
          <a:lstStyle/>
          <a:p>
            <a:r>
              <a:rPr lang="es-ES" dirty="0"/>
              <a:t>2.1. ¿Quiénes forman parte de las ICC?</a:t>
            </a:r>
          </a:p>
        </p:txBody>
      </p:sp>
      <p:sp>
        <p:nvSpPr>
          <p:cNvPr id="3" name="Marcador de texto 2">
            <a:extLst>
              <a:ext uri="{FF2B5EF4-FFF2-40B4-BE49-F238E27FC236}">
                <a16:creationId xmlns:a16="http://schemas.microsoft.com/office/drawing/2014/main" id="{3EDA85D9-4B3F-4F45-8124-FF389DAE77AE}"/>
              </a:ext>
            </a:extLst>
          </p:cNvPr>
          <p:cNvSpPr>
            <a:spLocks noGrp="1"/>
          </p:cNvSpPr>
          <p:nvPr>
            <p:ph type="body" sz="quarter" idx="32"/>
          </p:nvPr>
        </p:nvSpPr>
        <p:spPr/>
        <p:txBody>
          <a:bodyPr/>
          <a:lstStyle/>
          <a:p>
            <a:r>
              <a:rPr lang="es-ES" b="1" dirty="0"/>
              <a:t>El </a:t>
            </a:r>
            <a:r>
              <a:rPr lang="es-ES" b="1" dirty="0" err="1"/>
              <a:t>macrosector</a:t>
            </a:r>
            <a:endParaRPr lang="es-ES" b="1" dirty="0"/>
          </a:p>
        </p:txBody>
      </p:sp>
      <p:sp>
        <p:nvSpPr>
          <p:cNvPr id="4" name="Marcador de contenido 3">
            <a:extLst>
              <a:ext uri="{FF2B5EF4-FFF2-40B4-BE49-F238E27FC236}">
                <a16:creationId xmlns:a16="http://schemas.microsoft.com/office/drawing/2014/main" id="{659D4F75-0315-4987-BE35-BB786E2D3B63}"/>
              </a:ext>
            </a:extLst>
          </p:cNvPr>
          <p:cNvSpPr>
            <a:spLocks noGrp="1"/>
          </p:cNvSpPr>
          <p:nvPr>
            <p:ph idx="1"/>
          </p:nvPr>
        </p:nvSpPr>
        <p:spPr>
          <a:xfrm>
            <a:off x="432000" y="1524033"/>
            <a:ext cx="11328000" cy="1124446"/>
          </a:xfrm>
        </p:spPr>
        <p:txBody>
          <a:bodyPr/>
          <a:lstStyle/>
          <a:p>
            <a:pPr marL="0" indent="0">
              <a:buNone/>
            </a:pPr>
            <a:r>
              <a:rPr lang="es-ES" sz="1600" b="1" dirty="0"/>
              <a:t>Para la UNESCO </a:t>
            </a:r>
            <a:r>
              <a:rPr lang="es-ES" sz="1600" dirty="0"/>
              <a:t>las industrias culturales y creativas son: </a:t>
            </a:r>
          </a:p>
          <a:p>
            <a:pPr marL="276225" lvl="1" indent="0" algn="just">
              <a:buNone/>
            </a:pPr>
            <a:r>
              <a:rPr lang="es-ES" dirty="0"/>
              <a:t>“Aquellos </a:t>
            </a:r>
            <a:r>
              <a:rPr lang="es-ES" b="1" dirty="0"/>
              <a:t>sectores de actividad </a:t>
            </a:r>
            <a:r>
              <a:rPr lang="es-ES" dirty="0"/>
              <a:t>organizada que tienen como </a:t>
            </a:r>
            <a:r>
              <a:rPr lang="es-ES" b="1" dirty="0"/>
              <a:t>objeto principal la producción o la reproducción, la promoción, la difusión </a:t>
            </a:r>
            <a:r>
              <a:rPr lang="es-ES" dirty="0"/>
              <a:t>y/o la comercialización de bienes, servicios y actividades </a:t>
            </a:r>
            <a:r>
              <a:rPr lang="es-ES" b="1" dirty="0"/>
              <a:t>de contenido cultural, artístico </a:t>
            </a:r>
            <a:r>
              <a:rPr lang="es-ES" dirty="0"/>
              <a:t>o patrimonial”.</a:t>
            </a:r>
          </a:p>
          <a:p>
            <a:pPr marL="0" indent="0">
              <a:buNone/>
            </a:pPr>
            <a:endParaRPr lang="es-ES" sz="1600" dirty="0"/>
          </a:p>
        </p:txBody>
      </p:sp>
      <p:sp>
        <p:nvSpPr>
          <p:cNvPr id="5" name="Marcador de número de diapositiva 4">
            <a:extLst>
              <a:ext uri="{FF2B5EF4-FFF2-40B4-BE49-F238E27FC236}">
                <a16:creationId xmlns:a16="http://schemas.microsoft.com/office/drawing/2014/main" id="{18082C88-1B97-4AFC-A46D-906736AF6A46}"/>
              </a:ext>
            </a:extLst>
          </p:cNvPr>
          <p:cNvSpPr>
            <a:spLocks noGrp="1"/>
          </p:cNvSpPr>
          <p:nvPr>
            <p:ph type="sldNum" sz="quarter" idx="33"/>
          </p:nvPr>
        </p:nvSpPr>
        <p:spPr/>
        <p:txBody>
          <a:bodyPr/>
          <a:lstStyle/>
          <a:p>
            <a:pPr rtl="0"/>
            <a:fld id="{19B51A1E-902D-48AF-9020-955120F399B6}" type="slidenum">
              <a:rPr lang="es-ES" noProof="0" smtClean="0"/>
              <a:pPr rtl="0"/>
              <a:t>5</a:t>
            </a:fld>
            <a:endParaRPr lang="es-ES" noProof="0"/>
          </a:p>
        </p:txBody>
      </p:sp>
      <p:grpSp>
        <p:nvGrpSpPr>
          <p:cNvPr id="10" name="Grupo 9">
            <a:extLst>
              <a:ext uri="{FF2B5EF4-FFF2-40B4-BE49-F238E27FC236}">
                <a16:creationId xmlns:a16="http://schemas.microsoft.com/office/drawing/2014/main" id="{F2DC2FC1-487C-4893-AF47-E36E6264333D}"/>
              </a:ext>
            </a:extLst>
          </p:cNvPr>
          <p:cNvGrpSpPr/>
          <p:nvPr/>
        </p:nvGrpSpPr>
        <p:grpSpPr>
          <a:xfrm>
            <a:off x="1648326" y="2481730"/>
            <a:ext cx="7664116" cy="2956540"/>
            <a:chOff x="246163" y="2689321"/>
            <a:chExt cx="6076950" cy="2413583"/>
          </a:xfrm>
        </p:grpSpPr>
        <p:pic>
          <p:nvPicPr>
            <p:cNvPr id="6" name="Imagen 5">
              <a:extLst>
                <a:ext uri="{FF2B5EF4-FFF2-40B4-BE49-F238E27FC236}">
                  <a16:creationId xmlns:a16="http://schemas.microsoft.com/office/drawing/2014/main" id="{61621CDD-D822-441A-AEB9-A5BEB0571CAB}"/>
                </a:ext>
              </a:extLst>
            </p:cNvPr>
            <p:cNvPicPr>
              <a:picLocks noChangeAspect="1"/>
            </p:cNvPicPr>
            <p:nvPr/>
          </p:nvPicPr>
          <p:blipFill rotWithShape="1">
            <a:blip r:embed="rId2">
              <a:duotone>
                <a:schemeClr val="accent2">
                  <a:shade val="45000"/>
                  <a:satMod val="135000"/>
                </a:schemeClr>
                <a:prstClr val="white"/>
              </a:duotone>
            </a:blip>
            <a:srcRect t="9824"/>
            <a:stretch/>
          </p:blipFill>
          <p:spPr>
            <a:xfrm>
              <a:off x="246163" y="2689321"/>
              <a:ext cx="6076950" cy="2413583"/>
            </a:xfrm>
            <a:prstGeom prst="rect">
              <a:avLst/>
            </a:prstGeom>
          </p:spPr>
        </p:pic>
        <p:sp>
          <p:nvSpPr>
            <p:cNvPr id="8" name="Rectángulo 7">
              <a:extLst>
                <a:ext uri="{FF2B5EF4-FFF2-40B4-BE49-F238E27FC236}">
                  <a16:creationId xmlns:a16="http://schemas.microsoft.com/office/drawing/2014/main" id="{B810D4F1-EB06-4D11-979B-342C1BB4F45A}"/>
                </a:ext>
              </a:extLst>
            </p:cNvPr>
            <p:cNvSpPr/>
            <p:nvPr/>
          </p:nvSpPr>
          <p:spPr>
            <a:xfrm>
              <a:off x="431800" y="2803358"/>
              <a:ext cx="795421" cy="48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Rectángulo 11">
              <a:extLst>
                <a:ext uri="{FF2B5EF4-FFF2-40B4-BE49-F238E27FC236}">
                  <a16:creationId xmlns:a16="http://schemas.microsoft.com/office/drawing/2014/main" id="{EBD14660-5446-45E7-9AB4-33A65922B232}"/>
                </a:ext>
              </a:extLst>
            </p:cNvPr>
            <p:cNvSpPr/>
            <p:nvPr/>
          </p:nvSpPr>
          <p:spPr>
            <a:xfrm>
              <a:off x="5206182" y="2780448"/>
              <a:ext cx="795421" cy="48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7" name="Rectángulo 6">
            <a:extLst>
              <a:ext uri="{FF2B5EF4-FFF2-40B4-BE49-F238E27FC236}">
                <a16:creationId xmlns:a16="http://schemas.microsoft.com/office/drawing/2014/main" id="{76ED1F43-2730-427F-B4CA-B05610279FF3}"/>
              </a:ext>
            </a:extLst>
          </p:cNvPr>
          <p:cNvSpPr/>
          <p:nvPr/>
        </p:nvSpPr>
        <p:spPr>
          <a:xfrm>
            <a:off x="5480384" y="5472506"/>
            <a:ext cx="6279616" cy="830997"/>
          </a:xfrm>
          <a:prstGeom prst="rect">
            <a:avLst/>
          </a:prstGeom>
        </p:spPr>
        <p:txBody>
          <a:bodyPr wrap="square">
            <a:spAutoFit/>
          </a:bodyPr>
          <a:lstStyle/>
          <a:p>
            <a:pPr algn="just"/>
            <a:r>
              <a:rPr lang="es-ES" sz="1600" dirty="0"/>
              <a:t>Mapeo de las industrias que dependen principalmente del derecho de autor (OMPI), las industrias culturales (UNESCO, 2009) y las industrias creativas (DCMS, 2011) [1]</a:t>
            </a:r>
          </a:p>
        </p:txBody>
      </p:sp>
      <p:sp>
        <p:nvSpPr>
          <p:cNvPr id="11" name="Rectángulo 10" descr="Barra de énfasis derecha&#10;">
            <a:extLst>
              <a:ext uri="{FF2B5EF4-FFF2-40B4-BE49-F238E27FC236}">
                <a16:creationId xmlns:a16="http://schemas.microsoft.com/office/drawing/2014/main" id="{5E54A1BE-605C-46FB-BD0A-0F2616362777}"/>
              </a:ext>
              <a:ext uri="{C183D7F6-B498-43B3-948B-1728B52AA6E4}">
                <adec:decorative xmlns:adec="http://schemas.microsoft.com/office/drawing/2017/decorative" val="1"/>
              </a:ext>
            </a:extLst>
          </p:cNvPr>
          <p:cNvSpPr/>
          <p:nvPr/>
        </p:nvSpPr>
        <p:spPr>
          <a:xfrm>
            <a:off x="9775825" y="590588"/>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Tree>
    <p:extLst>
      <p:ext uri="{BB962C8B-B14F-4D97-AF65-F5344CB8AC3E}">
        <p14:creationId xmlns:p14="http://schemas.microsoft.com/office/powerpoint/2010/main" val="264010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AB34D-8AF6-486B-B651-DE654A9E1947}"/>
              </a:ext>
            </a:extLst>
          </p:cNvPr>
          <p:cNvSpPr>
            <a:spLocks noGrp="1"/>
          </p:cNvSpPr>
          <p:nvPr>
            <p:ph type="title"/>
          </p:nvPr>
        </p:nvSpPr>
        <p:spPr/>
        <p:txBody>
          <a:bodyPr/>
          <a:lstStyle/>
          <a:p>
            <a:r>
              <a:rPr lang="es-ES" dirty="0"/>
              <a:t>2.1. ¿Quiénes forman parte de las ICC?</a:t>
            </a:r>
          </a:p>
        </p:txBody>
      </p:sp>
      <p:sp>
        <p:nvSpPr>
          <p:cNvPr id="5" name="Marcador de número de diapositiva 4">
            <a:extLst>
              <a:ext uri="{FF2B5EF4-FFF2-40B4-BE49-F238E27FC236}">
                <a16:creationId xmlns:a16="http://schemas.microsoft.com/office/drawing/2014/main" id="{18082C88-1B97-4AFC-A46D-906736AF6A46}"/>
              </a:ext>
            </a:extLst>
          </p:cNvPr>
          <p:cNvSpPr>
            <a:spLocks noGrp="1"/>
          </p:cNvSpPr>
          <p:nvPr>
            <p:ph type="sldNum" sz="quarter" idx="33"/>
          </p:nvPr>
        </p:nvSpPr>
        <p:spPr/>
        <p:txBody>
          <a:bodyPr/>
          <a:lstStyle/>
          <a:p>
            <a:pPr rtl="0"/>
            <a:fld id="{19B51A1E-902D-48AF-9020-955120F399B6}" type="slidenum">
              <a:rPr lang="es-ES" noProof="0" smtClean="0"/>
              <a:pPr rtl="0"/>
              <a:t>6</a:t>
            </a:fld>
            <a:endParaRPr lang="es-ES" noProof="0"/>
          </a:p>
        </p:txBody>
      </p:sp>
      <p:sp>
        <p:nvSpPr>
          <p:cNvPr id="7" name="Marcador de contenido 3">
            <a:extLst>
              <a:ext uri="{FF2B5EF4-FFF2-40B4-BE49-F238E27FC236}">
                <a16:creationId xmlns:a16="http://schemas.microsoft.com/office/drawing/2014/main" id="{BED47F70-C3D5-4505-8FCA-546ABCD54706}"/>
              </a:ext>
            </a:extLst>
          </p:cNvPr>
          <p:cNvSpPr txBox="1">
            <a:spLocks/>
          </p:cNvSpPr>
          <p:nvPr/>
        </p:nvSpPr>
        <p:spPr>
          <a:xfrm>
            <a:off x="431800" y="1126992"/>
            <a:ext cx="10909968" cy="416690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600" b="1" dirty="0"/>
              <a:t>La clasificación </a:t>
            </a:r>
            <a:r>
              <a:rPr lang="es-ES" sz="1600" dirty="0"/>
              <a:t>y la lista </a:t>
            </a:r>
            <a:r>
              <a:rPr lang="es-ES" sz="1600" b="1" dirty="0"/>
              <a:t>de industrias </a:t>
            </a:r>
            <a:r>
              <a:rPr lang="es-ES" sz="1600" dirty="0"/>
              <a:t>incluidas en cada categoría pueden evolucionar dentro de las </a:t>
            </a:r>
            <a:r>
              <a:rPr lang="es-ES" sz="1600" b="1" dirty="0"/>
              <a:t>cuatro categorías </a:t>
            </a:r>
            <a:r>
              <a:rPr lang="es-ES" sz="1600" dirty="0"/>
              <a:t>de industrias, no obstante, podemos hacer la siguiente agrupación relacionadas con el derecho de autor [1] :</a:t>
            </a:r>
          </a:p>
        </p:txBody>
      </p:sp>
      <p:graphicFrame>
        <p:nvGraphicFramePr>
          <p:cNvPr id="8" name="Tabla 7">
            <a:extLst>
              <a:ext uri="{FF2B5EF4-FFF2-40B4-BE49-F238E27FC236}">
                <a16:creationId xmlns:a16="http://schemas.microsoft.com/office/drawing/2014/main" id="{D7033BDC-BE8B-4CEB-BB5B-549853FC0F35}"/>
              </a:ext>
            </a:extLst>
          </p:cNvPr>
          <p:cNvGraphicFramePr>
            <a:graphicFrameLocks noGrp="1"/>
          </p:cNvGraphicFramePr>
          <p:nvPr>
            <p:extLst>
              <p:ext uri="{D42A27DB-BD31-4B8C-83A1-F6EECF244321}">
                <p14:modId xmlns:p14="http://schemas.microsoft.com/office/powerpoint/2010/main" val="250583644"/>
              </p:ext>
            </p:extLst>
          </p:nvPr>
        </p:nvGraphicFramePr>
        <p:xfrm>
          <a:off x="431800" y="1787935"/>
          <a:ext cx="10909968" cy="4084320"/>
        </p:xfrm>
        <a:graphic>
          <a:graphicData uri="http://schemas.openxmlformats.org/drawingml/2006/table">
            <a:tbl>
              <a:tblPr firstRow="1" bandRow="1">
                <a:tableStyleId>{9DCAF9ED-07DC-4A11-8D7F-57B35C25682E}</a:tableStyleId>
              </a:tblPr>
              <a:tblGrid>
                <a:gridCol w="2727492">
                  <a:extLst>
                    <a:ext uri="{9D8B030D-6E8A-4147-A177-3AD203B41FA5}">
                      <a16:colId xmlns:a16="http://schemas.microsoft.com/office/drawing/2014/main" val="2106293968"/>
                    </a:ext>
                  </a:extLst>
                </a:gridCol>
                <a:gridCol w="2727492">
                  <a:extLst>
                    <a:ext uri="{9D8B030D-6E8A-4147-A177-3AD203B41FA5}">
                      <a16:colId xmlns:a16="http://schemas.microsoft.com/office/drawing/2014/main" val="3903746820"/>
                    </a:ext>
                  </a:extLst>
                </a:gridCol>
                <a:gridCol w="2727492">
                  <a:extLst>
                    <a:ext uri="{9D8B030D-6E8A-4147-A177-3AD203B41FA5}">
                      <a16:colId xmlns:a16="http://schemas.microsoft.com/office/drawing/2014/main" val="1671662715"/>
                    </a:ext>
                  </a:extLst>
                </a:gridCol>
                <a:gridCol w="2727492">
                  <a:extLst>
                    <a:ext uri="{9D8B030D-6E8A-4147-A177-3AD203B41FA5}">
                      <a16:colId xmlns:a16="http://schemas.microsoft.com/office/drawing/2014/main" val="1592563626"/>
                    </a:ext>
                  </a:extLst>
                </a:gridCol>
              </a:tblGrid>
              <a:tr h="370840">
                <a:tc>
                  <a:txBody>
                    <a:bodyPr/>
                    <a:lstStyle/>
                    <a:p>
                      <a:r>
                        <a:rPr lang="es-ES" sz="1600" dirty="0">
                          <a:ln>
                            <a:noFill/>
                          </a:ln>
                        </a:rPr>
                        <a:t>Actividades nucleares o esenciales</a:t>
                      </a:r>
                    </a:p>
                  </a:txBody>
                  <a:tcPr>
                    <a:solidFill>
                      <a:srgbClr val="BB0158"/>
                    </a:solidFill>
                  </a:tcPr>
                </a:tc>
                <a:tc>
                  <a:txBody>
                    <a:bodyPr/>
                    <a:lstStyle/>
                    <a:p>
                      <a:r>
                        <a:rPr lang="es-ES" sz="1600" dirty="0">
                          <a:ln>
                            <a:noFill/>
                          </a:ln>
                        </a:rPr>
                        <a:t>Actividades independientes</a:t>
                      </a:r>
                    </a:p>
                  </a:txBody>
                  <a:tcPr>
                    <a:solidFill>
                      <a:srgbClr val="BB0158"/>
                    </a:solidFill>
                  </a:tcPr>
                </a:tc>
                <a:tc>
                  <a:txBody>
                    <a:bodyPr/>
                    <a:lstStyle/>
                    <a:p>
                      <a:r>
                        <a:rPr lang="es-ES" sz="1600" dirty="0">
                          <a:ln>
                            <a:noFill/>
                          </a:ln>
                        </a:rPr>
                        <a:t>Parcialmente relacionados con los derechos de autor</a:t>
                      </a:r>
                    </a:p>
                  </a:txBody>
                  <a:tcPr>
                    <a:solidFill>
                      <a:srgbClr val="BB0158"/>
                    </a:solidFill>
                  </a:tcPr>
                </a:tc>
                <a:tc>
                  <a:txBody>
                    <a:bodyPr/>
                    <a:lstStyle/>
                    <a:p>
                      <a:r>
                        <a:rPr lang="es-ES" sz="1600" dirty="0">
                          <a:ln>
                            <a:noFill/>
                          </a:ln>
                        </a:rPr>
                        <a:t>Auxiliares</a:t>
                      </a:r>
                    </a:p>
                  </a:txBody>
                  <a:tcPr>
                    <a:solidFill>
                      <a:srgbClr val="BB0158"/>
                    </a:solidFill>
                  </a:tcPr>
                </a:tc>
                <a:extLst>
                  <a:ext uri="{0D108BD9-81ED-4DB2-BD59-A6C34878D82A}">
                    <a16:rowId xmlns:a16="http://schemas.microsoft.com/office/drawing/2014/main" val="933808707"/>
                  </a:ext>
                </a:extLst>
              </a:tr>
              <a:tr h="225618">
                <a:tc>
                  <a:txBody>
                    <a:bodyPr/>
                    <a:lstStyle/>
                    <a:p>
                      <a:pPr marL="285750" indent="-285750">
                        <a:buFont typeface="Arial" panose="020B0604020202020204" pitchFamily="34" charset="0"/>
                        <a:buChar char="•"/>
                      </a:pPr>
                      <a:r>
                        <a:rPr lang="es-ES" sz="1600" dirty="0">
                          <a:ln>
                            <a:noFill/>
                          </a:ln>
                        </a:rPr>
                        <a:t>Prensa y publicaciones</a:t>
                      </a:r>
                    </a:p>
                    <a:p>
                      <a:pPr marL="285750" indent="-285750">
                        <a:buFont typeface="Arial" panose="020B0604020202020204" pitchFamily="34" charset="0"/>
                        <a:buChar char="•"/>
                      </a:pPr>
                      <a:r>
                        <a:rPr lang="es-ES" sz="1600" dirty="0">
                          <a:ln>
                            <a:noFill/>
                          </a:ln>
                        </a:rPr>
                        <a:t>Literatura</a:t>
                      </a:r>
                    </a:p>
                    <a:p>
                      <a:pPr marL="285750" indent="-285750">
                        <a:buFont typeface="Arial" panose="020B0604020202020204" pitchFamily="34" charset="0"/>
                        <a:buChar char="•"/>
                      </a:pPr>
                      <a:r>
                        <a:rPr lang="es-ES" sz="1600" dirty="0">
                          <a:ln>
                            <a:noFill/>
                          </a:ln>
                        </a:rPr>
                        <a:t>Música</a:t>
                      </a:r>
                    </a:p>
                    <a:p>
                      <a:pPr marL="285750" indent="-285750">
                        <a:buFont typeface="Arial" panose="020B0604020202020204" pitchFamily="34" charset="0"/>
                        <a:buChar char="•"/>
                      </a:pPr>
                      <a:r>
                        <a:rPr lang="es-ES" sz="1600" b="1" dirty="0">
                          <a:ln>
                            <a:noFill/>
                          </a:ln>
                        </a:rPr>
                        <a:t>Producciones teatrales y ópera</a:t>
                      </a:r>
                    </a:p>
                    <a:p>
                      <a:pPr marL="285750" indent="-285750">
                        <a:buFont typeface="Arial" panose="020B0604020202020204" pitchFamily="34" charset="0"/>
                        <a:buChar char="•"/>
                      </a:pPr>
                      <a:r>
                        <a:rPr lang="es-ES" sz="1600" dirty="0">
                          <a:ln>
                            <a:noFill/>
                          </a:ln>
                        </a:rPr>
                        <a:t>Cine y vídeo</a:t>
                      </a:r>
                    </a:p>
                    <a:p>
                      <a:pPr marL="285750" indent="-285750">
                        <a:buFont typeface="Arial" panose="020B0604020202020204" pitchFamily="34" charset="0"/>
                        <a:buChar char="•"/>
                      </a:pPr>
                      <a:r>
                        <a:rPr lang="es-ES" sz="1600" dirty="0">
                          <a:ln>
                            <a:noFill/>
                          </a:ln>
                        </a:rPr>
                        <a:t>Radio y televisión</a:t>
                      </a:r>
                    </a:p>
                    <a:p>
                      <a:pPr marL="285750" indent="-285750">
                        <a:buFont typeface="Arial" panose="020B0604020202020204" pitchFamily="34" charset="0"/>
                        <a:buChar char="•"/>
                      </a:pPr>
                      <a:r>
                        <a:rPr lang="es-ES" sz="1600" dirty="0">
                          <a:ln>
                            <a:noFill/>
                          </a:ln>
                        </a:rPr>
                        <a:t>Fotografía</a:t>
                      </a:r>
                    </a:p>
                    <a:p>
                      <a:pPr marL="285750" indent="-285750">
                        <a:buFont typeface="Arial" panose="020B0604020202020204" pitchFamily="34" charset="0"/>
                        <a:buChar char="•"/>
                      </a:pPr>
                      <a:r>
                        <a:rPr lang="es-ES" sz="1600" dirty="0">
                          <a:ln>
                            <a:noFill/>
                          </a:ln>
                        </a:rPr>
                        <a:t>Software, bases de datos y videojuegos</a:t>
                      </a:r>
                    </a:p>
                    <a:p>
                      <a:pPr marL="285750" indent="-285750">
                        <a:buFont typeface="Arial" panose="020B0604020202020204" pitchFamily="34" charset="0"/>
                        <a:buChar char="•"/>
                      </a:pPr>
                      <a:r>
                        <a:rPr lang="es-ES" sz="1600" dirty="0">
                          <a:ln>
                            <a:noFill/>
                          </a:ln>
                        </a:rPr>
                        <a:t>Artes plásticas y gráfica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ln>
                            <a:noFill/>
                          </a:ln>
                        </a:rPr>
                        <a:t>Publicidad</a:t>
                      </a:r>
                    </a:p>
                    <a:p>
                      <a:pPr marL="285750" indent="-285750">
                        <a:buFont typeface="Arial" panose="020B0604020202020204" pitchFamily="34" charset="0"/>
                        <a:buChar char="•"/>
                      </a:pPr>
                      <a:r>
                        <a:rPr lang="es-ES" sz="1600" dirty="0">
                          <a:ln>
                            <a:noFill/>
                          </a:ln>
                        </a:rPr>
                        <a:t>Sociedades de gestión de derechos de autor</a:t>
                      </a:r>
                    </a:p>
                  </a:txBody>
                  <a:tcPr/>
                </a:tc>
                <a:tc>
                  <a:txBody>
                    <a:bodyPr/>
                    <a:lstStyle/>
                    <a:p>
                      <a:pPr marL="285750" indent="-285750">
                        <a:buFont typeface="Arial" panose="020B0604020202020204" pitchFamily="34" charset="0"/>
                        <a:buChar char="•"/>
                      </a:pPr>
                      <a:r>
                        <a:rPr lang="es-ES" sz="1600" dirty="0">
                          <a:ln>
                            <a:noFill/>
                          </a:ln>
                        </a:rPr>
                        <a:t>Aparatos de televisión, radio y videojuegos.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ln>
                            <a:noFill/>
                          </a:ln>
                        </a:rPr>
                        <a:t>Reproductores de música y radio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ln>
                            <a:noFill/>
                          </a:ln>
                        </a:rPr>
                        <a:t>Instrumentos</a:t>
                      </a:r>
                    </a:p>
                    <a:p>
                      <a:pPr marL="285750" indent="-285750">
                        <a:buFont typeface="Arial" panose="020B0604020202020204" pitchFamily="34" charset="0"/>
                        <a:buChar char="•"/>
                      </a:pPr>
                      <a:endParaRPr lang="es-ES" sz="1600" dirty="0">
                        <a:ln>
                          <a:noFill/>
                        </a:ln>
                      </a:endParaRPr>
                    </a:p>
                  </a:txBody>
                  <a:tcPr/>
                </a:tc>
                <a:tc>
                  <a:txBody>
                    <a:bodyPr/>
                    <a:lstStyle/>
                    <a:p>
                      <a:pPr marL="285750" indent="-285750">
                        <a:buFont typeface="Arial" panose="020B0604020202020204" pitchFamily="34" charset="0"/>
                        <a:buChar char="•"/>
                      </a:pPr>
                      <a:r>
                        <a:rPr lang="es-ES" sz="1600" dirty="0">
                          <a:ln>
                            <a:noFill/>
                          </a:ln>
                        </a:rPr>
                        <a:t>Moda</a:t>
                      </a:r>
                    </a:p>
                    <a:p>
                      <a:pPr marL="285750" indent="-285750">
                        <a:buFont typeface="Arial" panose="020B0604020202020204" pitchFamily="34" charset="0"/>
                        <a:buChar char="•"/>
                      </a:pPr>
                      <a:r>
                        <a:rPr lang="es-ES" sz="1600" dirty="0">
                          <a:ln>
                            <a:noFill/>
                          </a:ln>
                        </a:rPr>
                        <a:t>Joyería</a:t>
                      </a:r>
                    </a:p>
                    <a:p>
                      <a:pPr marL="285750" indent="-285750">
                        <a:buFont typeface="Arial" panose="020B0604020202020204" pitchFamily="34" charset="0"/>
                        <a:buChar char="•"/>
                      </a:pPr>
                      <a:r>
                        <a:rPr lang="es-ES" sz="1600" dirty="0">
                          <a:ln>
                            <a:noFill/>
                          </a:ln>
                        </a:rPr>
                        <a:t>Artesanía</a:t>
                      </a:r>
                    </a:p>
                    <a:p>
                      <a:pPr marL="285750" indent="-285750">
                        <a:buFont typeface="Arial" panose="020B0604020202020204" pitchFamily="34" charset="0"/>
                        <a:buChar char="•"/>
                      </a:pPr>
                      <a:r>
                        <a:rPr lang="es-ES" sz="1600" dirty="0">
                          <a:ln>
                            <a:noFill/>
                          </a:ln>
                        </a:rPr>
                        <a:t>Muebles y complementos del hogar</a:t>
                      </a:r>
                    </a:p>
                    <a:p>
                      <a:pPr marL="285750" indent="-285750">
                        <a:buFont typeface="Arial" panose="020B0604020202020204" pitchFamily="34" charset="0"/>
                        <a:buChar char="•"/>
                      </a:pPr>
                      <a:r>
                        <a:rPr lang="es-ES" sz="1600" dirty="0">
                          <a:ln>
                            <a:noFill/>
                          </a:ln>
                        </a:rPr>
                        <a:t>Juguetes y juegos</a:t>
                      </a:r>
                    </a:p>
                    <a:p>
                      <a:pPr marL="285750" indent="-285750">
                        <a:buFont typeface="Arial" panose="020B0604020202020204" pitchFamily="34" charset="0"/>
                        <a:buChar char="•"/>
                      </a:pPr>
                      <a:r>
                        <a:rPr lang="es-ES" sz="1600" dirty="0">
                          <a:ln>
                            <a:noFill/>
                          </a:ln>
                        </a:rPr>
                        <a:t>Arquitectura</a:t>
                      </a:r>
                    </a:p>
                    <a:p>
                      <a:pPr marL="285750" indent="-285750">
                        <a:buFont typeface="Arial" panose="020B0604020202020204" pitchFamily="34" charset="0"/>
                        <a:buChar char="•"/>
                      </a:pPr>
                      <a:r>
                        <a:rPr lang="es-ES" sz="1600" dirty="0">
                          <a:ln>
                            <a:noFill/>
                          </a:ln>
                        </a:rPr>
                        <a:t>Diseño interior</a:t>
                      </a:r>
                    </a:p>
                    <a:p>
                      <a:pPr marL="285750" indent="-285750">
                        <a:buFont typeface="Arial" panose="020B0604020202020204" pitchFamily="34" charset="0"/>
                        <a:buChar char="•"/>
                      </a:pPr>
                      <a:r>
                        <a:rPr lang="es-ES" sz="1600" dirty="0">
                          <a:ln>
                            <a:noFill/>
                          </a:ln>
                        </a:rPr>
                        <a:t>Museos</a:t>
                      </a:r>
                    </a:p>
                  </a:txBody>
                  <a:tcPr/>
                </a:tc>
                <a:tc>
                  <a:txBody>
                    <a:bodyPr/>
                    <a:lstStyle/>
                    <a:p>
                      <a:pPr marL="285750" indent="-285750">
                        <a:buFont typeface="Arial" panose="020B0604020202020204" pitchFamily="34" charset="0"/>
                        <a:buChar char="•"/>
                      </a:pPr>
                      <a:r>
                        <a:rPr lang="es-ES" sz="1600" dirty="0">
                          <a:ln>
                            <a:noFill/>
                          </a:ln>
                        </a:rPr>
                        <a:t>Comercio</a:t>
                      </a:r>
                    </a:p>
                    <a:p>
                      <a:pPr marL="285750" indent="-285750">
                        <a:buFont typeface="Arial" panose="020B0604020202020204" pitchFamily="34" charset="0"/>
                        <a:buChar char="•"/>
                      </a:pPr>
                      <a:r>
                        <a:rPr lang="es-ES" sz="1600" dirty="0">
                          <a:ln>
                            <a:noFill/>
                          </a:ln>
                        </a:rPr>
                        <a:t>Transportes</a:t>
                      </a:r>
                    </a:p>
                    <a:p>
                      <a:pPr marL="285750" indent="-285750">
                        <a:buFont typeface="Arial" panose="020B0604020202020204" pitchFamily="34" charset="0"/>
                        <a:buChar char="•"/>
                      </a:pPr>
                      <a:r>
                        <a:rPr lang="es-ES" sz="1600" dirty="0">
                          <a:ln>
                            <a:noFill/>
                          </a:ln>
                        </a:rPr>
                        <a:t>Telefonía</a:t>
                      </a:r>
                    </a:p>
                    <a:p>
                      <a:pPr marL="285750" indent="-285750">
                        <a:buFont typeface="Arial" panose="020B0604020202020204" pitchFamily="34" charset="0"/>
                        <a:buChar char="•"/>
                      </a:pPr>
                      <a:r>
                        <a:rPr lang="es-ES" sz="1600" dirty="0">
                          <a:ln>
                            <a:noFill/>
                          </a:ln>
                        </a:rPr>
                        <a:t>Internet</a:t>
                      </a:r>
                    </a:p>
                  </a:txBody>
                  <a:tcPr/>
                </a:tc>
                <a:extLst>
                  <a:ext uri="{0D108BD9-81ED-4DB2-BD59-A6C34878D82A}">
                    <a16:rowId xmlns:a16="http://schemas.microsoft.com/office/drawing/2014/main" val="4237490932"/>
                  </a:ext>
                </a:extLst>
              </a:tr>
            </a:tbl>
          </a:graphicData>
        </a:graphic>
      </p:graphicFrame>
      <p:sp>
        <p:nvSpPr>
          <p:cNvPr id="9" name="Rectángulo 8" descr="Barra de énfasis derecha&#10;">
            <a:extLst>
              <a:ext uri="{FF2B5EF4-FFF2-40B4-BE49-F238E27FC236}">
                <a16:creationId xmlns:a16="http://schemas.microsoft.com/office/drawing/2014/main" id="{96220C00-28D6-4919-9B00-F50A7A88C339}"/>
              </a:ext>
              <a:ext uri="{C183D7F6-B498-43B3-948B-1728B52AA6E4}">
                <adec:decorative xmlns:adec="http://schemas.microsoft.com/office/drawing/2017/decorative" val="1"/>
              </a:ext>
            </a:extLst>
          </p:cNvPr>
          <p:cNvSpPr/>
          <p:nvPr/>
        </p:nvSpPr>
        <p:spPr>
          <a:xfrm>
            <a:off x="9775825" y="590588"/>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Tree>
    <p:extLst>
      <p:ext uri="{BB962C8B-B14F-4D97-AF65-F5344CB8AC3E}">
        <p14:creationId xmlns:p14="http://schemas.microsoft.com/office/powerpoint/2010/main" val="410668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agrama de flujo: documento 18">
            <a:extLst>
              <a:ext uri="{FF2B5EF4-FFF2-40B4-BE49-F238E27FC236}">
                <a16:creationId xmlns:a16="http://schemas.microsoft.com/office/drawing/2014/main" id="{7F7CE3D4-DB19-41D1-BB10-DC4AF1CE953F}"/>
              </a:ext>
            </a:extLst>
          </p:cNvPr>
          <p:cNvSpPr/>
          <p:nvPr/>
        </p:nvSpPr>
        <p:spPr>
          <a:xfrm>
            <a:off x="431999" y="1670567"/>
            <a:ext cx="5266687" cy="4597886"/>
          </a:xfrm>
          <a:prstGeom prst="flowChartDocumen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2.2. ¿Qué es la transformación digital?</a:t>
            </a:r>
          </a:p>
        </p:txBody>
      </p:sp>
      <p:sp>
        <p:nvSpPr>
          <p:cNvPr id="4" name="Marcador de texto 3">
            <a:extLst>
              <a:ext uri="{FF2B5EF4-FFF2-40B4-BE49-F238E27FC236}">
                <a16:creationId xmlns:a16="http://schemas.microsoft.com/office/drawing/2014/main" id="{6AB259A0-0017-492F-A0DC-4B70C7052AE0}"/>
              </a:ext>
            </a:extLst>
          </p:cNvPr>
          <p:cNvSpPr>
            <a:spLocks noGrp="1"/>
          </p:cNvSpPr>
          <p:nvPr>
            <p:ph type="body" idx="1"/>
          </p:nvPr>
        </p:nvSpPr>
        <p:spPr>
          <a:xfrm>
            <a:off x="431999" y="1108040"/>
            <a:ext cx="8946513" cy="345558"/>
          </a:xfrm>
        </p:spPr>
        <p:txBody>
          <a:bodyPr rtlCol="0"/>
          <a:lstStyle/>
          <a:p>
            <a:pPr rtl="0"/>
            <a:r>
              <a:rPr lang="es-ES" dirty="0"/>
              <a:t>¿Qué es la digitalización? ¿Y la transformación digital?</a:t>
            </a:r>
          </a:p>
        </p:txBody>
      </p:sp>
      <p:sp>
        <p:nvSpPr>
          <p:cNvPr id="5" name="Marcador de contenido 4">
            <a:extLst>
              <a:ext uri="{FF2B5EF4-FFF2-40B4-BE49-F238E27FC236}">
                <a16:creationId xmlns:a16="http://schemas.microsoft.com/office/drawing/2014/main" id="{CEEB3BAE-C0B2-447C-B8BE-96C6BD84D658}"/>
              </a:ext>
            </a:extLst>
          </p:cNvPr>
          <p:cNvSpPr>
            <a:spLocks noGrp="1"/>
          </p:cNvSpPr>
          <p:nvPr>
            <p:ph sz="half" idx="2"/>
          </p:nvPr>
        </p:nvSpPr>
        <p:spPr>
          <a:xfrm>
            <a:off x="664470" y="1849714"/>
            <a:ext cx="4883920" cy="2648733"/>
          </a:xfrm>
        </p:spPr>
        <p:txBody>
          <a:bodyPr rtlCol="0"/>
          <a:lstStyle/>
          <a:p>
            <a:pPr marL="0" indent="0" algn="just">
              <a:buNone/>
            </a:pPr>
            <a:r>
              <a:rPr lang="es-ES" sz="1600" dirty="0">
                <a:solidFill>
                  <a:schemeClr val="bg1"/>
                </a:solidFill>
              </a:rPr>
              <a:t>Los conceptos </a:t>
            </a:r>
            <a:r>
              <a:rPr lang="es-ES" sz="1600" b="1" dirty="0">
                <a:solidFill>
                  <a:schemeClr val="bg1"/>
                </a:solidFill>
              </a:rPr>
              <a:t>“Digitalización” y “transformación digital” </a:t>
            </a:r>
            <a:r>
              <a:rPr lang="es-ES" sz="1600" dirty="0">
                <a:solidFill>
                  <a:schemeClr val="bg1"/>
                </a:solidFill>
              </a:rPr>
              <a:t>a menudo se usan indistintamente, </a:t>
            </a:r>
            <a:r>
              <a:rPr lang="es-ES" sz="1600" b="1" dirty="0">
                <a:solidFill>
                  <a:schemeClr val="bg1"/>
                </a:solidFill>
              </a:rPr>
              <a:t>pero son dos conceptos distintos.</a:t>
            </a:r>
          </a:p>
          <a:p>
            <a:pPr marL="0" indent="0" algn="just">
              <a:buNone/>
            </a:pPr>
            <a:endParaRPr lang="es-ES" sz="1600" dirty="0">
              <a:solidFill>
                <a:schemeClr val="bg1"/>
              </a:solidFill>
            </a:endParaRPr>
          </a:p>
          <a:p>
            <a:pPr marL="276225" lvl="1" indent="0" algn="just">
              <a:buNone/>
            </a:pPr>
            <a:r>
              <a:rPr lang="es-ES" dirty="0">
                <a:solidFill>
                  <a:schemeClr val="bg1"/>
                </a:solidFill>
              </a:rPr>
              <a:t>La </a:t>
            </a:r>
            <a:r>
              <a:rPr lang="es-ES" b="1" dirty="0">
                <a:solidFill>
                  <a:schemeClr val="bg1"/>
                </a:solidFill>
              </a:rPr>
              <a:t>digitalización es cambiar el uso de herramientas tradicionales por unas digitales pero haciendo el mismo uso y con el mismo objetivo. </a:t>
            </a:r>
          </a:p>
          <a:p>
            <a:pPr marL="276225" lvl="1" indent="0" algn="just">
              <a:buNone/>
            </a:pPr>
            <a:r>
              <a:rPr lang="es-ES" dirty="0">
                <a:solidFill>
                  <a:schemeClr val="bg1"/>
                </a:solidFill>
              </a:rPr>
              <a:t>La </a:t>
            </a:r>
            <a:r>
              <a:rPr lang="es-ES" b="1" dirty="0">
                <a:solidFill>
                  <a:schemeClr val="bg1"/>
                </a:solidFill>
              </a:rPr>
              <a:t>transformación digital </a:t>
            </a:r>
            <a:r>
              <a:rPr lang="es-ES" dirty="0">
                <a:solidFill>
                  <a:schemeClr val="bg1"/>
                </a:solidFill>
              </a:rPr>
              <a:t>es mucho más profunda y conlleva involucrar a toda la organización para hacer </a:t>
            </a:r>
            <a:r>
              <a:rPr lang="es-ES" b="1" dirty="0">
                <a:solidFill>
                  <a:schemeClr val="bg1"/>
                </a:solidFill>
              </a:rPr>
              <a:t>más eficiente y eficaz los procesos, optimizar los costes y aumentar ingresos</a:t>
            </a:r>
            <a:r>
              <a:rPr lang="es-ES" dirty="0">
                <a:solidFill>
                  <a:schemeClr val="bg1"/>
                </a:solidFill>
              </a:rPr>
              <a:t>.</a:t>
            </a:r>
          </a:p>
          <a:p>
            <a:pPr marL="276225" lvl="1" indent="0" algn="just">
              <a:buNone/>
            </a:pPr>
            <a:endParaRPr lang="es-ES" dirty="0">
              <a:solidFill>
                <a:schemeClr val="bg1"/>
              </a:solidFill>
            </a:endParaRPr>
          </a:p>
          <a:p>
            <a:pPr marL="0" indent="0" algn="just">
              <a:buNone/>
            </a:pPr>
            <a:r>
              <a:rPr lang="es-ES" sz="1600" dirty="0">
                <a:solidFill>
                  <a:schemeClr val="bg1"/>
                </a:solidFill>
              </a:rPr>
              <a:t>La digitalización en sí no es suficiente para la transformación digital, pero sí es imprescindible.</a:t>
            </a:r>
            <a:endParaRPr lang="es-ES" sz="1600" dirty="0"/>
          </a:p>
          <a:p>
            <a:endParaRPr lang="es-ES" sz="1600" dirty="0"/>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7</a:t>
            </a:fld>
            <a:endParaRPr lang="es-ES"/>
          </a:p>
        </p:txBody>
      </p:sp>
      <p:sp>
        <p:nvSpPr>
          <p:cNvPr id="14" name="Marcador de contenido 4">
            <a:extLst>
              <a:ext uri="{FF2B5EF4-FFF2-40B4-BE49-F238E27FC236}">
                <a16:creationId xmlns:a16="http://schemas.microsoft.com/office/drawing/2014/main" id="{FB2B0A89-0CA7-4763-BCDD-100EA6C413C7}"/>
              </a:ext>
            </a:extLst>
          </p:cNvPr>
          <p:cNvSpPr txBox="1">
            <a:spLocks/>
          </p:cNvSpPr>
          <p:nvPr/>
        </p:nvSpPr>
        <p:spPr>
          <a:xfrm>
            <a:off x="6046782" y="1849713"/>
            <a:ext cx="5514183" cy="375700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600" b="1" dirty="0"/>
              <a:t>La Transformación Digital </a:t>
            </a:r>
            <a:r>
              <a:rPr lang="es-ES" sz="1600" dirty="0"/>
              <a:t>consiste en adaptar los diferentes departamentos gracias a la tecnología digital: dirección, procesos, productos, servicios, relación con el cliente, modelo de negocio, personas, etc. </a:t>
            </a:r>
          </a:p>
          <a:p>
            <a:pPr marL="0" indent="0" algn="just">
              <a:buFont typeface="Arial" panose="020B0604020202020204" pitchFamily="34" charset="0"/>
              <a:buNone/>
            </a:pPr>
            <a:r>
              <a:rPr lang="es-ES" sz="1600" b="1" dirty="0"/>
              <a:t>La Transformación Digital es mucho más que incorporar tecnología</a:t>
            </a:r>
            <a:r>
              <a:rPr lang="es-ES" sz="1600" dirty="0"/>
              <a:t>, se trata de un </a:t>
            </a:r>
            <a:r>
              <a:rPr lang="es-ES" sz="1600" b="1" dirty="0"/>
              <a:t>proceso para buscar nuevas oportunidades. </a:t>
            </a:r>
            <a:r>
              <a:rPr lang="es-ES" sz="1600" dirty="0"/>
              <a:t>Por este motivo no es lo mismo digitalizar que realizar una transformación digital. </a:t>
            </a:r>
          </a:p>
          <a:p>
            <a:pPr marL="0" indent="0" algn="just">
              <a:buNone/>
            </a:pPr>
            <a:r>
              <a:rPr lang="es-ES" sz="1600" dirty="0"/>
              <a:t>La transformación digital es un desafío, con características comunes, para todos los sectores económicos [5]:</a:t>
            </a:r>
          </a:p>
          <a:p>
            <a:pPr marL="619125" lvl="1" indent="-342900" algn="just">
              <a:buFont typeface="+mj-lt"/>
              <a:buAutoNum type="arabicPeriod"/>
            </a:pPr>
            <a:r>
              <a:rPr lang="es-ES" dirty="0"/>
              <a:t>Transforma la sociedad y la economía.</a:t>
            </a:r>
          </a:p>
          <a:p>
            <a:pPr marL="619125" lvl="1" indent="-342900" algn="just">
              <a:buFont typeface="+mj-lt"/>
              <a:buAutoNum type="arabicPeriod"/>
            </a:pPr>
            <a:r>
              <a:rPr lang="es-ES" dirty="0"/>
              <a:t>Es una oportunidad de mejora competitiva.</a:t>
            </a:r>
          </a:p>
          <a:p>
            <a:pPr marL="619125" lvl="1" indent="-342900" algn="just">
              <a:buFont typeface="+mj-lt"/>
              <a:buAutoNum type="arabicPeriod"/>
            </a:pPr>
            <a:r>
              <a:rPr lang="es-ES" dirty="0"/>
              <a:t>Es un reto a abordar conjuntamente: empresas, asociaciones y administración.</a:t>
            </a:r>
          </a:p>
          <a:p>
            <a:pPr marL="276225" lvl="1" indent="0" algn="just">
              <a:buFont typeface="Arial" panose="020B0604020202020204" pitchFamily="34" charset="0"/>
              <a:buNone/>
            </a:pPr>
            <a:endParaRPr lang="es-ES" dirty="0"/>
          </a:p>
          <a:p>
            <a:pPr marL="0" indent="0" algn="just">
              <a:buFont typeface="Arial" panose="020B0604020202020204" pitchFamily="34" charset="0"/>
              <a:buNone/>
            </a:pPr>
            <a:endParaRPr lang="es-ES" sz="1600" b="1" dirty="0"/>
          </a:p>
          <a:p>
            <a:pPr marL="0" indent="0" algn="just">
              <a:buFont typeface="Arial" panose="020B0604020202020204" pitchFamily="34" charset="0"/>
              <a:buNone/>
            </a:pPr>
            <a:endParaRPr lang="es-ES" sz="1600" b="1" dirty="0"/>
          </a:p>
          <a:p>
            <a:pPr marL="0" indent="0" algn="just">
              <a:buFont typeface="Arial" panose="020B0604020202020204" pitchFamily="34" charset="0"/>
              <a:buNone/>
            </a:pPr>
            <a:endParaRPr lang="es-ES" sz="1600" dirty="0"/>
          </a:p>
          <a:p>
            <a:endParaRPr lang="es-ES" sz="1600" dirty="0"/>
          </a:p>
          <a:p>
            <a:endParaRPr lang="es-ES" sz="1600" dirty="0"/>
          </a:p>
        </p:txBody>
      </p:sp>
      <p:sp>
        <p:nvSpPr>
          <p:cNvPr id="20" name="Rectángulo 19" descr="Bloque de énfasis izquierdo">
            <a:extLst>
              <a:ext uri="{FF2B5EF4-FFF2-40B4-BE49-F238E27FC236}">
                <a16:creationId xmlns:a16="http://schemas.microsoft.com/office/drawing/2014/main" id="{7BA72C42-F932-4948-93A5-79729519FB05}"/>
              </a:ext>
              <a:ext uri="{C183D7F6-B498-43B3-948B-1728B52AA6E4}">
                <adec:decorative xmlns:adec="http://schemas.microsoft.com/office/drawing/2017/decorative" val="1"/>
              </a:ext>
            </a:extLst>
          </p:cNvPr>
          <p:cNvSpPr/>
          <p:nvPr/>
        </p:nvSpPr>
        <p:spPr>
          <a:xfrm>
            <a:off x="9775825" y="590588"/>
            <a:ext cx="1984175" cy="114824"/>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Tree>
    <p:extLst>
      <p:ext uri="{BB962C8B-B14F-4D97-AF65-F5344CB8AC3E}">
        <p14:creationId xmlns:p14="http://schemas.microsoft.com/office/powerpoint/2010/main" val="145080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2.3. Escenario en el que nos encontramos</a:t>
            </a:r>
          </a:p>
        </p:txBody>
      </p:sp>
      <p:sp>
        <p:nvSpPr>
          <p:cNvPr id="3" name="Marcador de texto 2">
            <a:extLst>
              <a:ext uri="{FF2B5EF4-FFF2-40B4-BE49-F238E27FC236}">
                <a16:creationId xmlns:a16="http://schemas.microsoft.com/office/drawing/2014/main" id="{7CA42D59-EAD6-4F95-84F1-32A30F057856}"/>
              </a:ext>
            </a:extLst>
          </p:cNvPr>
          <p:cNvSpPr>
            <a:spLocks noGrp="1"/>
          </p:cNvSpPr>
          <p:nvPr>
            <p:ph type="body" sz="quarter" idx="32"/>
          </p:nvPr>
        </p:nvSpPr>
        <p:spPr/>
        <p:txBody>
          <a:bodyPr rtlCol="0"/>
          <a:lstStyle/>
          <a:p>
            <a:pPr rtl="0"/>
            <a:r>
              <a:rPr lang="es-ES" dirty="0"/>
              <a:t>¿Qué está pasando en el mundo sobre lo que nos debemos fijar? ¿y particularmente qué está afectando a las ICC?</a:t>
            </a:r>
          </a:p>
        </p:txBody>
      </p:sp>
      <p:sp>
        <p:nvSpPr>
          <p:cNvPr id="12" name="Rectángulo 11" descr="Bloque de énfasis izquierdo">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1414513"/>
            <a:ext cx="1984175" cy="114824"/>
          </a:xfrm>
          <a:prstGeom prst="rec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4" name="Marcador de texto 3">
            <a:extLst>
              <a:ext uri="{FF2B5EF4-FFF2-40B4-BE49-F238E27FC236}">
                <a16:creationId xmlns:a16="http://schemas.microsoft.com/office/drawing/2014/main" id="{6AB259A0-0017-492F-A0DC-4B70C7052AE0}"/>
              </a:ext>
            </a:extLst>
          </p:cNvPr>
          <p:cNvSpPr>
            <a:spLocks noGrp="1"/>
          </p:cNvSpPr>
          <p:nvPr>
            <p:ph type="body" idx="1"/>
          </p:nvPr>
        </p:nvSpPr>
        <p:spPr>
          <a:xfrm>
            <a:off x="432000" y="1757130"/>
            <a:ext cx="5472000" cy="360000"/>
          </a:xfrm>
        </p:spPr>
        <p:txBody>
          <a:bodyPr rtlCol="0"/>
          <a:lstStyle/>
          <a:p>
            <a:pPr rtl="0"/>
            <a:r>
              <a:rPr lang="es-ES" dirty="0"/>
              <a:t>Características del sector</a:t>
            </a:r>
          </a:p>
        </p:txBody>
      </p:sp>
      <p:sp>
        <p:nvSpPr>
          <p:cNvPr id="5" name="Marcador de contenido 4">
            <a:extLst>
              <a:ext uri="{FF2B5EF4-FFF2-40B4-BE49-F238E27FC236}">
                <a16:creationId xmlns:a16="http://schemas.microsoft.com/office/drawing/2014/main" id="{CEEB3BAE-C0B2-447C-B8BE-96C6BD84D658}"/>
              </a:ext>
            </a:extLst>
          </p:cNvPr>
          <p:cNvSpPr>
            <a:spLocks noGrp="1"/>
          </p:cNvSpPr>
          <p:nvPr>
            <p:ph sz="half" idx="2"/>
          </p:nvPr>
        </p:nvSpPr>
        <p:spPr>
          <a:xfrm>
            <a:off x="431999" y="2264964"/>
            <a:ext cx="5663995" cy="2194694"/>
          </a:xfrm>
        </p:spPr>
        <p:txBody>
          <a:bodyPr rtlCol="0"/>
          <a:lstStyle/>
          <a:p>
            <a:pPr algn="just"/>
            <a:r>
              <a:rPr lang="es-ES" sz="1600" b="1" dirty="0"/>
              <a:t>Formado fundamentalmente por microempresas y pequeñas empresas</a:t>
            </a:r>
            <a:r>
              <a:rPr lang="es-ES" sz="1600" dirty="0"/>
              <a:t>.</a:t>
            </a:r>
          </a:p>
          <a:p>
            <a:pPr algn="just"/>
            <a:r>
              <a:rPr lang="es-ES" sz="1600" dirty="0"/>
              <a:t>Asimetría y desequilibrio en la comunicación que impiden el correcto funcionamiento del ecosistema financiero.</a:t>
            </a:r>
          </a:p>
          <a:p>
            <a:pPr algn="just"/>
            <a:r>
              <a:rPr lang="es-ES" sz="1600" b="1" dirty="0"/>
              <a:t>Baja interactividad de las ICC con otros sectores</a:t>
            </a:r>
            <a:r>
              <a:rPr lang="es-ES" sz="1600" dirty="0"/>
              <a:t>.</a:t>
            </a:r>
          </a:p>
          <a:p>
            <a:pPr algn="just"/>
            <a:r>
              <a:rPr lang="es-ES" sz="1600" b="1" dirty="0"/>
              <a:t>Un negocio en un entorno cada vez más internacional</a:t>
            </a:r>
            <a:r>
              <a:rPr lang="es-ES" sz="1600" dirty="0"/>
              <a:t>, globalización de los mercados y economía abierta.</a:t>
            </a:r>
          </a:p>
          <a:p>
            <a:pPr algn="just"/>
            <a:r>
              <a:rPr lang="es-ES" sz="1600" dirty="0"/>
              <a:t>Necesidad de mejora en la formación de los profesionales del sector en ciertas materias.</a:t>
            </a:r>
          </a:p>
          <a:p>
            <a:pPr algn="just"/>
            <a:r>
              <a:rPr lang="es-ES" sz="1600" dirty="0"/>
              <a:t>Dificultades de las entidades financieras para valorar activos intangibles.</a:t>
            </a:r>
          </a:p>
          <a:p>
            <a:pPr algn="just"/>
            <a:r>
              <a:rPr lang="es-ES" sz="1600" b="1" dirty="0"/>
              <a:t>Falta de comprensión y concienciación de los ciudadanos sobre el valor de la propiedad intelectual</a:t>
            </a:r>
            <a:r>
              <a:rPr lang="es-ES" sz="1600" dirty="0"/>
              <a:t>.</a:t>
            </a:r>
          </a:p>
          <a:p>
            <a:pPr marL="0" indent="0" algn="just">
              <a:buNone/>
            </a:pPr>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s-ES" sz="1600" dirty="0"/>
          </a:p>
          <a:p>
            <a:pPr algn="just"/>
            <a:endParaRPr lang="es-ES" sz="1600" dirty="0"/>
          </a:p>
        </p:txBody>
      </p:sp>
      <p:cxnSp>
        <p:nvCxnSpPr>
          <p:cNvPr id="11" name="Conector recto 10" descr="Línea divisoria de la diapositiva">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208294"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descr="Barra de énfasis derecha&#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1414513"/>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6" name="Marcador de texto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1757655"/>
            <a:ext cx="5472000" cy="358775"/>
          </a:xfrm>
        </p:spPr>
        <p:txBody>
          <a:bodyPr rtlCol="0"/>
          <a:lstStyle/>
          <a:p>
            <a:pPr rtl="0"/>
            <a:r>
              <a:rPr lang="es-ES" dirty="0"/>
              <a:t>Sector competitivo y estratégico</a:t>
            </a:r>
          </a:p>
        </p:txBody>
      </p:sp>
      <p:sp>
        <p:nvSpPr>
          <p:cNvPr id="7" name="Marcador de texto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261655"/>
            <a:ext cx="5472113" cy="2196041"/>
          </a:xfrm>
        </p:spPr>
        <p:txBody>
          <a:bodyPr rtlCol="0"/>
          <a:lstStyle/>
          <a:p>
            <a:pPr algn="just"/>
            <a:r>
              <a:rPr lang="es-ES" sz="1600" b="1" dirty="0"/>
              <a:t>Existe una Estrategia de impulso y dinamización de las ICC con un Plan de fomento Nacional </a:t>
            </a:r>
            <a:r>
              <a:rPr lang="es-ES" sz="1600" dirty="0"/>
              <a:t>[13]</a:t>
            </a:r>
          </a:p>
          <a:p>
            <a:pPr algn="just"/>
            <a:r>
              <a:rPr lang="es-ES" sz="1600" b="1" dirty="0"/>
              <a:t>Las ICC es uno de los sectores considerados claves por la Unión Europea en el marco de la estrategia Horizonte 2020</a:t>
            </a:r>
            <a:r>
              <a:rPr lang="es-ES" sz="1600" dirty="0"/>
              <a:t>, Europa Creativa y Europa de los Ciudadanos.</a:t>
            </a:r>
          </a:p>
          <a:p>
            <a:pPr algn="just"/>
            <a:r>
              <a:rPr lang="es-ES" sz="1600" dirty="0"/>
              <a:t>Europa apuesta por fortalecer sus contenidos en los mercados europeos, pese a las diferentes normas nacionales para la promoción de las películas europeas y los programas de televisión en Europa, según el Observatorio Europeo del Audiovisual. [14]</a:t>
            </a:r>
          </a:p>
          <a:p>
            <a:pPr algn="just"/>
            <a:r>
              <a:rPr lang="es-ES" sz="1600" dirty="0"/>
              <a:t>Las diferentes administraciones y asociaciones sectoriales apuestan por la digitalización como un desafío. Cualquier actuación debe estar coordinada entre la Administración, las organizaciones y la empresa privada/autónomos.</a:t>
            </a:r>
          </a:p>
          <a:p>
            <a:pPr algn="just"/>
            <a:r>
              <a:rPr lang="es-ES" sz="1600" dirty="0"/>
              <a:t>Creador de empleo. Atrae inversiones y estimula la economía local a través del turismo y el consumo.</a:t>
            </a:r>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8</a:t>
            </a:fld>
            <a:endParaRPr lang="es-ES"/>
          </a:p>
        </p:txBody>
      </p:sp>
    </p:spTree>
    <p:extLst>
      <p:ext uri="{BB962C8B-B14F-4D97-AF65-F5344CB8AC3E}">
        <p14:creationId xmlns:p14="http://schemas.microsoft.com/office/powerpoint/2010/main" val="318883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s-ES" dirty="0"/>
              <a:t>2.3. Escenario en el que nos encontramos</a:t>
            </a:r>
          </a:p>
        </p:txBody>
      </p:sp>
      <p:sp>
        <p:nvSpPr>
          <p:cNvPr id="4" name="Marcador de texto 3">
            <a:extLst>
              <a:ext uri="{FF2B5EF4-FFF2-40B4-BE49-F238E27FC236}">
                <a16:creationId xmlns:a16="http://schemas.microsoft.com/office/drawing/2014/main" id="{6AB259A0-0017-492F-A0DC-4B70C7052AE0}"/>
              </a:ext>
            </a:extLst>
          </p:cNvPr>
          <p:cNvSpPr>
            <a:spLocks noGrp="1"/>
          </p:cNvSpPr>
          <p:nvPr>
            <p:ph type="body" idx="1"/>
          </p:nvPr>
        </p:nvSpPr>
        <p:spPr>
          <a:xfrm>
            <a:off x="432000" y="1757117"/>
            <a:ext cx="5472000" cy="360000"/>
          </a:xfrm>
        </p:spPr>
        <p:txBody>
          <a:bodyPr rtlCol="0"/>
          <a:lstStyle/>
          <a:p>
            <a:pPr rtl="0"/>
            <a:r>
              <a:rPr lang="es-ES" dirty="0"/>
              <a:t>La revolución tecnológica</a:t>
            </a:r>
          </a:p>
        </p:txBody>
      </p:sp>
      <p:sp>
        <p:nvSpPr>
          <p:cNvPr id="5" name="Marcador de contenido 4">
            <a:extLst>
              <a:ext uri="{FF2B5EF4-FFF2-40B4-BE49-F238E27FC236}">
                <a16:creationId xmlns:a16="http://schemas.microsoft.com/office/drawing/2014/main" id="{CEEB3BAE-C0B2-447C-B8BE-96C6BD84D658}"/>
              </a:ext>
            </a:extLst>
          </p:cNvPr>
          <p:cNvSpPr>
            <a:spLocks noGrp="1"/>
          </p:cNvSpPr>
          <p:nvPr>
            <p:ph sz="half" idx="2"/>
          </p:nvPr>
        </p:nvSpPr>
        <p:spPr>
          <a:xfrm>
            <a:off x="432000" y="2264951"/>
            <a:ext cx="5472000" cy="2194694"/>
          </a:xfrm>
        </p:spPr>
        <p:txBody>
          <a:bodyPr rtlCol="0"/>
          <a:lstStyle/>
          <a:p>
            <a:pPr algn="just"/>
            <a:r>
              <a:rPr lang="es-ES" sz="1600" dirty="0"/>
              <a:t>Vivimos una </a:t>
            </a:r>
            <a:r>
              <a:rPr lang="es-ES" sz="1600" b="1" dirty="0"/>
              <a:t>democratización de los dispositivos y herramientas</a:t>
            </a:r>
            <a:r>
              <a:rPr lang="es-ES" sz="1600" dirty="0"/>
              <a:t>: hardware y software más accesibles. </a:t>
            </a:r>
          </a:p>
          <a:p>
            <a:pPr algn="just"/>
            <a:r>
              <a:rPr lang="es-ES" sz="1600" b="1" dirty="0"/>
              <a:t>La tecnología se aplica en todas las tareas</a:t>
            </a:r>
            <a:r>
              <a:rPr lang="es-ES" sz="1600" dirty="0"/>
              <a:t>: como instrumento de gestión, para conocer al público, para el análisis y el </a:t>
            </a:r>
            <a:r>
              <a:rPr lang="es-ES" sz="1600" i="1" dirty="0" err="1"/>
              <a:t>engagement</a:t>
            </a:r>
            <a:r>
              <a:rPr lang="es-ES" sz="1600" dirty="0"/>
              <a:t>.</a:t>
            </a:r>
          </a:p>
          <a:p>
            <a:pPr algn="just"/>
            <a:r>
              <a:rPr lang="es-ES" sz="1600" b="1" dirty="0"/>
              <a:t>La transformación digital afecta a todos los sectores </a:t>
            </a:r>
            <a:r>
              <a:rPr lang="es-ES" sz="1600" dirty="0"/>
              <a:t>y a sus usuarios/consumidores.</a:t>
            </a:r>
          </a:p>
          <a:p>
            <a:pPr algn="just"/>
            <a:r>
              <a:rPr lang="es-ES" sz="1600" dirty="0"/>
              <a:t>La búsqueda del efecto </a:t>
            </a:r>
            <a:r>
              <a:rPr lang="es-ES" sz="1600" i="1" dirty="0" err="1"/>
              <a:t>wow</a:t>
            </a:r>
            <a:r>
              <a:rPr lang="es-ES" sz="1600" dirty="0"/>
              <a:t>, nuevas formas de visualizar y de interactuar con Realidad Aumentada, Realidad Virtual, Mixta... Se trata de crear experiencias al usuario.</a:t>
            </a:r>
          </a:p>
          <a:p>
            <a:pPr algn="just"/>
            <a:r>
              <a:rPr lang="es-ES" sz="1600" b="1" dirty="0"/>
              <a:t>El poder del dato y su análisis</a:t>
            </a:r>
            <a:r>
              <a:rPr lang="es-ES" sz="1600" dirty="0"/>
              <a:t>: Big data, Inteligencia artificial, </a:t>
            </a:r>
            <a:r>
              <a:rPr lang="es-ES" sz="1600" dirty="0" err="1"/>
              <a:t>IoT</a:t>
            </a:r>
            <a:r>
              <a:rPr lang="es-ES" sz="1600" dirty="0"/>
              <a:t>, </a:t>
            </a:r>
            <a:r>
              <a:rPr lang="es-ES" sz="1600" dirty="0" err="1"/>
              <a:t>Blockchain</a:t>
            </a:r>
            <a:r>
              <a:rPr lang="es-ES" sz="1600" dirty="0"/>
              <a:t>.</a:t>
            </a:r>
          </a:p>
          <a:p>
            <a:pPr algn="just"/>
            <a:endParaRPr lang="es-ES" sz="1600" dirty="0"/>
          </a:p>
          <a:p>
            <a:pPr algn="just"/>
            <a:endParaRPr lang="es-ES" sz="1600" dirty="0"/>
          </a:p>
          <a:p>
            <a:pPr algn="just"/>
            <a:endParaRPr lang="es-ES" sz="1600" dirty="0"/>
          </a:p>
        </p:txBody>
      </p:sp>
      <p:cxnSp>
        <p:nvCxnSpPr>
          <p:cNvPr id="11" name="Conector recto 10" descr="Línea divisoria de la diapositiva">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1677218"/>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descr="Barra de énfasis derecha&#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1414500"/>
            <a:ext cx="1984175" cy="114824"/>
          </a:xfrm>
          <a:prstGeom prst="rect">
            <a:avLst/>
          </a:prstGeom>
          <a:solidFill>
            <a:srgbClr val="BB0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
        <p:nvSpPr>
          <p:cNvPr id="6" name="Marcador de texto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1757642"/>
            <a:ext cx="5472000" cy="358775"/>
          </a:xfrm>
        </p:spPr>
        <p:txBody>
          <a:bodyPr rtlCol="0"/>
          <a:lstStyle/>
          <a:p>
            <a:pPr rtl="0"/>
            <a:r>
              <a:rPr lang="es-ES" dirty="0"/>
              <a:t>Cambios en los modelos de negocio</a:t>
            </a:r>
          </a:p>
        </p:txBody>
      </p:sp>
      <p:sp>
        <p:nvSpPr>
          <p:cNvPr id="7" name="Marcador de texto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261642"/>
            <a:ext cx="5472113" cy="2196041"/>
          </a:xfrm>
        </p:spPr>
        <p:txBody>
          <a:bodyPr rtlCol="0"/>
          <a:lstStyle/>
          <a:p>
            <a:pPr algn="just"/>
            <a:r>
              <a:rPr lang="es-ES" sz="1600" b="1" dirty="0"/>
              <a:t>Disminución de las ventas </a:t>
            </a:r>
            <a:r>
              <a:rPr lang="es-ES" sz="1600" dirty="0"/>
              <a:t>en formato físico en sectores como el del libro, cine, tv y videojuego. Incremento del </a:t>
            </a:r>
            <a:r>
              <a:rPr lang="es-ES" sz="1600" b="1" dirty="0"/>
              <a:t>riesgo de vulneración de derechos de propiedad intelectual</a:t>
            </a:r>
          </a:p>
          <a:p>
            <a:pPr algn="just"/>
            <a:r>
              <a:rPr lang="es-ES" sz="1600" b="1" dirty="0"/>
              <a:t>Cultura del “todo gratis”: </a:t>
            </a:r>
            <a:r>
              <a:rPr lang="es-ES" sz="1600" dirty="0"/>
              <a:t>falta de sensibilización frente al valor dela cultura.</a:t>
            </a:r>
            <a:endParaRPr lang="es-ES" sz="1600" b="1" dirty="0"/>
          </a:p>
          <a:p>
            <a:pPr algn="just"/>
            <a:r>
              <a:rPr lang="es-ES" sz="1600" b="1" dirty="0"/>
              <a:t>Nuevos hábitos de consumo</a:t>
            </a:r>
            <a:r>
              <a:rPr lang="es-ES" sz="1600" dirty="0"/>
              <a:t>: acceso inmediato, los consumidores se convierten en productores y generadores de su propio contenido. </a:t>
            </a:r>
          </a:p>
          <a:p>
            <a:pPr algn="just"/>
            <a:r>
              <a:rPr lang="es-ES" sz="1600" dirty="0"/>
              <a:t>Aparición de las plataformas de distribución y consumo y la inclusión del usuario dentro de la cadena de valor de muchas industrias: libros, música...</a:t>
            </a:r>
          </a:p>
          <a:p>
            <a:pPr algn="just"/>
            <a:r>
              <a:rPr lang="es-ES" sz="1600" b="1" dirty="0"/>
              <a:t>Ver / oír / conocer en </a:t>
            </a:r>
            <a:r>
              <a:rPr lang="es-ES" sz="1600" b="1" i="1" dirty="0" err="1"/>
              <a:t>streaming</a:t>
            </a:r>
            <a:r>
              <a:rPr lang="es-ES" sz="1600" b="1" dirty="0"/>
              <a:t> desde un smartphone,  bajo un modelo de suscripción desde cualquier sitio y a cualquier hora</a:t>
            </a:r>
            <a:r>
              <a:rPr lang="es-ES" sz="1600" dirty="0"/>
              <a:t>. </a:t>
            </a:r>
            <a:r>
              <a:rPr lang="es-ES" sz="1600" dirty="0" err="1"/>
              <a:t>Ej</a:t>
            </a:r>
            <a:r>
              <a:rPr lang="es-ES" sz="1600" dirty="0"/>
              <a:t>: podcast, audiolibros, Spotify, Netflix...</a:t>
            </a:r>
          </a:p>
          <a:p>
            <a:pPr algn="just"/>
            <a:r>
              <a:rPr lang="es-ES" sz="1600" dirty="0"/>
              <a:t>Reorganización de las estructuras de costes: compra por uso, startups especializadas en dar servicios.</a:t>
            </a:r>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s-ES" smtClean="0"/>
              <a:pPr rtl="0"/>
              <a:t>9</a:t>
            </a:fld>
            <a:endParaRPr lang="es-ES"/>
          </a:p>
        </p:txBody>
      </p:sp>
      <p:sp>
        <p:nvSpPr>
          <p:cNvPr id="15" name="Rectángulo 14" descr="Bloque de énfasis izquierdo">
            <a:extLst>
              <a:ext uri="{FF2B5EF4-FFF2-40B4-BE49-F238E27FC236}">
                <a16:creationId xmlns:a16="http://schemas.microsoft.com/office/drawing/2014/main" id="{A0E9767D-8447-4D7F-A9B0-755DBC0984DC}"/>
              </a:ext>
              <a:ext uri="{C183D7F6-B498-43B3-948B-1728B52AA6E4}">
                <adec:decorative xmlns:adec="http://schemas.microsoft.com/office/drawing/2017/decorative" val="1"/>
              </a:ext>
            </a:extLst>
          </p:cNvPr>
          <p:cNvSpPr/>
          <p:nvPr/>
        </p:nvSpPr>
        <p:spPr>
          <a:xfrm>
            <a:off x="431800" y="1414513"/>
            <a:ext cx="1984175" cy="114824"/>
          </a:xfrm>
          <a:prstGeom prst="rect">
            <a:avLst/>
          </a:prstGeom>
          <a:solidFill>
            <a:srgbClr val="0F70B7"/>
          </a:solidFill>
          <a:ln>
            <a:solidFill>
              <a:srgbClr val="0F7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a:p>
        </p:txBody>
      </p:sp>
    </p:spTree>
    <p:extLst>
      <p:ext uri="{BB962C8B-B14F-4D97-AF65-F5344CB8AC3E}">
        <p14:creationId xmlns:p14="http://schemas.microsoft.com/office/powerpoint/2010/main" val="3719375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forme: &amp;#x0D;&amp;#x0A;Análisis de la Digitalización en las ICC&amp;quot;&quot;/&gt;&lt;property id=&quot;20307&quot; value=&quot;299&quot;/&gt;&lt;/object&gt;&lt;object type=&quot;3&quot; unique_id=&quot;10005&quot;&gt;&lt;property id=&quot;20148&quot; value=&quot;5&quot;/&gt;&lt;property id=&quot;20300&quot; value=&quot;Slide 2 - &amp;quot;Índice&amp;quot;&quot;/&gt;&lt;property id=&quot;20307&quot; value=&quot;297&quot;/&gt;&lt;/object&gt;&lt;object type=&quot;3&quot; unique_id=&quot;10006&quot;&gt;&lt;property id=&quot;20148&quot; value=&quot;5&quot;/&gt;&lt;property id=&quot;20300&quot; value=&quot;Slide 3 - &amp;quot;1. Objetivo&amp;quot;&quot;/&gt;&lt;property id=&quot;20307&quot; value=&quot;283&quot;/&gt;&lt;/object&gt;&lt;object type=&quot;3&quot; unique_id=&quot;10007&quot;&gt;&lt;property id=&quot;20148&quot; value=&quot;5&quot;/&gt;&lt;property id=&quot;20300&quot; value=&quot;Slide 4 - &amp;quot;2. Contexto de evaluación&amp;quot;&quot;/&gt;&lt;property id=&quot;20307&quot; value=&quot;292&quot;/&gt;&lt;/object&gt;&lt;object type=&quot;3&quot; unique_id=&quot;10008&quot;&gt;&lt;property id=&quot;20148&quot; value=&quot;5&quot;/&gt;&lt;property id=&quot;20300&quot; value=&quot;Slide 5 - &amp;quot;2.1. ¿Quiénes forman parte de las ICC?&amp;quot;&quot;/&gt;&lt;property id=&quot;20307&quot; value=&quot;304&quot;/&gt;&lt;/object&gt;&lt;object type=&quot;3&quot; unique_id=&quot;10009&quot;&gt;&lt;property id=&quot;20148&quot; value=&quot;5&quot;/&gt;&lt;property id=&quot;20300&quot; value=&quot;Slide 6 - &amp;quot;2.1. ¿Quiénes forman parte de las ICC?&amp;quot;&quot;/&gt;&lt;property id=&quot;20307&quot; value=&quot;310&quot;/&gt;&lt;/object&gt;&lt;object type=&quot;3&quot; unique_id=&quot;10010&quot;&gt;&lt;property id=&quot;20148&quot; value=&quot;5&quot;/&gt;&lt;property id=&quot;20300&quot; value=&quot;Slide 7 - &amp;quot;2.1. ¿Quiénes forman parte de las ICC?&amp;quot;&quot;/&gt;&lt;property id=&quot;20307&quot; value=&quot;316&quot;/&gt;&lt;/object&gt;&lt;object type=&quot;3&quot; unique_id=&quot;10011&quot;&gt;&lt;property id=&quot;20148&quot; value=&quot;5&quot;/&gt;&lt;property id=&quot;20300&quot; value=&quot;Slide 8 - &amp;quot;2.1. ¿Quiénes forman parte de las ICC?&amp;quot;&quot;/&gt;&lt;property id=&quot;20307&quot; value=&quot;357&quot;/&gt;&lt;/object&gt;&lt;object type=&quot;3&quot; unique_id=&quot;10012&quot;&gt;&lt;property id=&quot;20148&quot; value=&quot;5&quot;/&gt;&lt;property id=&quot;20300&quot; value=&quot;Slide 9 - &amp;quot;2.2. ¿Qué es la transformación digital?&amp;quot;&quot;/&gt;&lt;property id=&quot;20307&quot; value=&quot;308&quot;/&gt;&lt;/object&gt;&lt;object type=&quot;3&quot; unique_id=&quot;10013&quot;&gt;&lt;property id=&quot;20148&quot; value=&quot;5&quot;/&gt;&lt;property id=&quot;20300&quot; value=&quot;Slide 10 - &amp;quot;2.2. ¿Qué es la transformación digital?&amp;quot;&quot;/&gt;&lt;property id=&quot;20307&quot; value=&quot;358&quot;/&gt;&lt;/object&gt;&lt;object type=&quot;3&quot; unique_id=&quot;10014&quot;&gt;&lt;property id=&quot;20148&quot; value=&quot;5&quot;/&gt;&lt;property id=&quot;20300&quot; value=&quot;Slide 11 - &amp;quot;2.2. ¿Qué es la transformación digital?&amp;quot;&quot;/&gt;&lt;property id=&quot;20307&quot; value=&quot;360&quot;/&gt;&lt;/object&gt;&lt;object type=&quot;3&quot; unique_id=&quot;10015&quot;&gt;&lt;property id=&quot;20148&quot; value=&quot;5&quot;/&gt;&lt;property id=&quot;20300&quot; value=&quot;Slide 13 - &amp;quot;2.2. ¿Qué es la transformación digital?&amp;quot;&quot;/&gt;&lt;property id=&quot;20307&quot; value=&quot;314&quot;/&gt;&lt;/object&gt;&lt;object type=&quot;3&quot; unique_id=&quot;10016&quot;&gt;&lt;property id=&quot;20148&quot; value=&quot;5&quot;/&gt;&lt;property id=&quot;20300&quot; value=&quot;Slide 14 - &amp;quot;2.3. Escenario en el que nos encontramos&amp;quot;&quot;/&gt;&lt;property id=&quot;20307&quot; value=&quot;284&quot;/&gt;&lt;/object&gt;&lt;object type=&quot;3&quot; unique_id=&quot;10017&quot;&gt;&lt;property id=&quot;20148&quot; value=&quot;5&quot;/&gt;&lt;property id=&quot;20300&quot; value=&quot;Slide 15 - &amp;quot;2.3. Escenario en el que nos encontramos&amp;quot;&quot;/&gt;&lt;property id=&quot;20307&quot; value=&quot;305&quot;/&gt;&lt;/object&gt;&lt;object type=&quot;3&quot; unique_id=&quot;10018&quot;&gt;&lt;property id=&quot;20148&quot; value=&quot;5&quot;/&gt;&lt;property id=&quot;20300&quot; value=&quot;Slide 16 - &amp;quot;2.3. Escenario en el que nos encontramos&amp;quot;&quot;/&gt;&lt;property id=&quot;20307&quot; value=&quot;307&quot;/&gt;&lt;/object&gt;&lt;object type=&quot;3&quot; unique_id=&quot;10019&quot;&gt;&lt;property id=&quot;20148&quot; value=&quot;5&quot;/&gt;&lt;property id=&quot;20300&quot; value=&quot;Slide 17 - &amp;quot;2.4. Cambio de paradigma&amp;quot;&quot;/&gt;&lt;property id=&quot;20307&quot; value=&quot;312&quot;/&gt;&lt;/object&gt;&lt;object type=&quot;3&quot; unique_id=&quot;10020&quot;&gt;&lt;property id=&quot;20148&quot; value=&quot;5&quot;/&gt;&lt;property id=&quot;20300&quot; value=&quot;Slide 18 - &amp;quot;2.4. Cambio de paradigma&amp;quot;&quot;/&gt;&lt;property id=&quot;20307&quot; value=&quot;313&quot;/&gt;&lt;/object&gt;&lt;object type=&quot;3&quot; unique_id=&quot;10021&quot;&gt;&lt;property id=&quot;20148&quot; value=&quot;5&quot;/&gt;&lt;property id=&quot;20300&quot; value=&quot;Slide 19 - &amp;quot;2.4. Cambio de paradigma&amp;quot;&quot;/&gt;&lt;property id=&quot;20307&quot; value=&quot;315&quot;/&gt;&lt;/object&gt;&lt;object type=&quot;3&quot; unique_id=&quot;10022&quot;&gt;&lt;property id=&quot;20148&quot; value=&quot;5&quot;/&gt;&lt;property id=&quot;20300&quot; value=&quot;Slide 20 - &amp;quot;3. Diagnóstico&amp;quot;&quot;/&gt;&lt;property id=&quot;20307&quot; value=&quot;293&quot;/&gt;&lt;/object&gt;&lt;object type=&quot;3&quot; unique_id=&quot;10023&quot;&gt;&lt;property id=&quot;20148&quot; value=&quot;5&quot;/&gt;&lt;property id=&quot;20300&quot; value=&quot;Slide 21 - &amp;quot;3.1. Programas de ayudas a la financiación&amp;quot;&quot;/&gt;&lt;property id=&quot;20307&quot; value=&quot;318&quot;/&gt;&lt;/object&gt;&lt;object type=&quot;3&quot; unique_id=&quot;10024&quot;&gt;&lt;property id=&quot;20148&quot; value=&quot;5&quot;/&gt;&lt;property id=&quot;20300&quot; value=&quot;Slide 22&quot;/&gt;&lt;property id=&quot;20307&quot; value=&quot;350&quot;/&gt;&lt;/object&gt;&lt;object type=&quot;3&quot; unique_id=&quot;10025&quot;&gt;&lt;property id=&quot;20148&quot; value=&quot;5&quot;/&gt;&lt;property id=&quot;20300&quot; value=&quot;Slide 23&quot;/&gt;&lt;property id=&quot;20307&quot; value=&quot;351&quot;/&gt;&lt;/object&gt;&lt;object type=&quot;3&quot; unique_id=&quot;10026&quot;&gt;&lt;property id=&quot;20148&quot; value=&quot;5&quot;/&gt;&lt;property id=&quot;20300&quot; value=&quot;Slide 24&quot;/&gt;&lt;property id=&quot;20307&quot; value=&quot;354&quot;/&gt;&lt;/object&gt;&lt;object type=&quot;3&quot; unique_id=&quot;10027&quot;&gt;&lt;property id=&quot;20148&quot; value=&quot;5&quot;/&gt;&lt;property id=&quot;20300&quot; value=&quot;Slide 25&quot;/&gt;&lt;property id=&quot;20307&quot; value=&quot;352&quot;/&gt;&lt;/object&gt;&lt;object type=&quot;3&quot; unique_id=&quot;10028&quot;&gt;&lt;property id=&quot;20148&quot; value=&quot;5&quot;/&gt;&lt;property id=&quot;20300&quot; value=&quot;Slide 26&quot;/&gt;&lt;property id=&quot;20307&quot; value=&quot;355&quot;/&gt;&lt;/object&gt;&lt;object type=&quot;3&quot; unique_id=&quot;10029&quot;&gt;&lt;property id=&quot;20148&quot; value=&quot;5&quot;/&gt;&lt;property id=&quot;20300&quot; value=&quot;Slide 27&quot;/&gt;&lt;property id=&quot;20307&quot; value=&quot;361&quot;/&gt;&lt;/object&gt;&lt;object type=&quot;3&quot; unique_id=&quot;10030&quot;&gt;&lt;property id=&quot;20148&quot; value=&quot;5&quot;/&gt;&lt;property id=&quot;20300&quot; value=&quot;Slide 33&quot;/&gt;&lt;property id=&quot;20307&quot; value=&quot;347&quot;/&gt;&lt;/object&gt;&lt;object type=&quot;3&quot; unique_id=&quot;10031&quot;&gt;&lt;property id=&quot;20148&quot; value=&quot;5&quot;/&gt;&lt;property id=&quot;20300&quot; value=&quot;Slide 36&quot;/&gt;&lt;property id=&quot;20307&quot; value=&quot;345&quot;/&gt;&lt;/object&gt;&lt;object type=&quot;3&quot; unique_id=&quot;10032&quot;&gt;&lt;property id=&quot;20148&quot; value=&quot;5&quot;/&gt;&lt;property id=&quot;20300&quot; value=&quot;Slide 34&quot;/&gt;&lt;property id=&quot;20307&quot; value=&quot;364&quot;/&gt;&lt;/object&gt;&lt;object type=&quot;3&quot; unique_id=&quot;10033&quot;&gt;&lt;property id=&quot;20148&quot; value=&quot;5&quot;/&gt;&lt;property id=&quot;20300&quot; value=&quot;Slide 37&quot;/&gt;&lt;property id=&quot;20307&quot; value=&quot;363&quot;/&gt;&lt;/object&gt;&lt;object type=&quot;3&quot; unique_id=&quot;10034&quot;&gt;&lt;property id=&quot;20148&quot; value=&quot;5&quot;/&gt;&lt;property id=&quot;20300&quot; value=&quot;Slide 40&quot;/&gt;&lt;property id=&quot;20307&quot; value=&quot;346&quot;/&gt;&lt;/object&gt;&lt;object type=&quot;3&quot; unique_id=&quot;10035&quot;&gt;&lt;property id=&quot;20148&quot; value=&quot;5&quot;/&gt;&lt;property id=&quot;20300&quot; value=&quot;Slide 41&quot;/&gt;&lt;property id=&quot;20307&quot; value=&quot;325&quot;/&gt;&lt;/object&gt;&lt;object type=&quot;3&quot; unique_id=&quot;10036&quot;&gt;&lt;property id=&quot;20148&quot; value=&quot;5&quot;/&gt;&lt;property id=&quot;20300&quot; value=&quot;Slide 42&quot;/&gt;&lt;property id=&quot;20307&quot; value=&quot;321&quot;/&gt;&lt;/object&gt;&lt;object type=&quot;3&quot; unique_id=&quot;10037&quot;&gt;&lt;property id=&quot;20148&quot; value=&quot;5&quot;/&gt;&lt;property id=&quot;20300&quot; value=&quot;Slide 43&quot;/&gt;&lt;property id=&quot;20307&quot; value=&quot;362&quot;/&gt;&lt;/object&gt;&lt;object type=&quot;3&quot; unique_id=&quot;10038&quot;&gt;&lt;property id=&quot;20148&quot; value=&quot;5&quot;/&gt;&lt;property id=&quot;20300&quot; value=&quot;Slide 44&quot;/&gt;&lt;property id=&quot;20307&quot; value=&quot;323&quot;/&gt;&lt;/object&gt;&lt;object type=&quot;3&quot; unique_id=&quot;10039&quot;&gt;&lt;property id=&quot;20148&quot; value=&quot;5&quot;/&gt;&lt;property id=&quot;20300&quot; value=&quot;Slide 48&quot;/&gt;&lt;property id=&quot;20307&quot; value=&quot;365&quot;/&gt;&lt;/object&gt;&lt;object type=&quot;3&quot; unique_id=&quot;10040&quot;&gt;&lt;property id=&quot;20148&quot; value=&quot;5&quot;/&gt;&lt;property id=&quot;20300&quot; value=&quot;Slide 49&quot;/&gt;&lt;property id=&quot;20307&quot; value=&quot;322&quot;/&gt;&lt;/object&gt;&lt;object type=&quot;3&quot; unique_id=&quot;10041&quot;&gt;&lt;property id=&quot;20148&quot; value=&quot;5&quot;/&gt;&lt;property id=&quot;20300&quot; value=&quot;Slide 50&quot;/&gt;&lt;property id=&quot;20307&quot; value=&quot;309&quot;/&gt;&lt;/object&gt;&lt;object type=&quot;3&quot; unique_id=&quot;10042&quot;&gt;&lt;property id=&quot;20148&quot; value=&quot;5&quot;/&gt;&lt;property id=&quot;20300&quot; value=&quot;Slide 52&quot;/&gt;&lt;property id=&quot;20307&quot; value=&quot;326&quot;/&gt;&lt;/object&gt;&lt;object type=&quot;3&quot; unique_id=&quot;10043&quot;&gt;&lt;property id=&quot;20148&quot; value=&quot;5&quot;/&gt;&lt;property id=&quot;20300&quot; value=&quot;Slide 53&quot;/&gt;&lt;property id=&quot;20307&quot; value=&quot;353&quot;/&gt;&lt;/object&gt;&lt;object type=&quot;3&quot; unique_id=&quot;10044&quot;&gt;&lt;property id=&quot;20148&quot; value=&quot;5&quot;/&gt;&lt;property id=&quot;20300&quot; value=&quot;Slide 57 - &amp;quot;3.2. Casos prácticos de la digitalización en las ICC. &amp;quot;&quot;/&gt;&lt;property id=&quot;20307&quot; value=&quot;317&quot;/&gt;&lt;/object&gt;&lt;object type=&quot;3&quot; unique_id=&quot;10045&quot;&gt;&lt;property id=&quot;20148&quot; value=&quot;5&quot;/&gt;&lt;property id=&quot;20300&quot; value=&quot;Slide 58 - &amp;quot;How to customize this template&amp;quot;&quot;/&gt;&lt;property id=&quot;20307&quot; value=&quot;327&quot;/&gt;&lt;/object&gt;&lt;object type=&quot;3&quot; unique_id=&quot;10046&quot;&gt;&lt;property id=&quot;20148&quot; value=&quot;5&quot;/&gt;&lt;property id=&quot;20300&quot; value=&quot;Slide 59 - &amp;quot;How to customize this template&amp;quot;&quot;/&gt;&lt;property id=&quot;20307&quot; value=&quot;329&quot;/&gt;&lt;/object&gt;&lt;object type=&quot;3&quot; unique_id=&quot;10047&quot;&gt;&lt;property id=&quot;20148&quot; value=&quot;5&quot;/&gt;&lt;property id=&quot;20300&quot; value=&quot;Slide 60 - &amp;quot;How to customize this template&amp;quot;&quot;/&gt;&lt;property id=&quot;20307&quot; value=&quot;328&quot;/&gt;&lt;/object&gt;&lt;object type=&quot;3&quot; unique_id=&quot;10048&quot;&gt;&lt;property id=&quot;20148&quot; value=&quot;5&quot;/&gt;&lt;property id=&quot;20300&quot; value=&quot;Slide 61 - &amp;quot;How to customize this template&amp;quot;&quot;/&gt;&lt;property id=&quot;20307&quot; value=&quot;330&quot;/&gt;&lt;/object&gt;&lt;object type=&quot;3&quot; unique_id=&quot;10049&quot;&gt;&lt;property id=&quot;20148&quot; value=&quot;5&quot;/&gt;&lt;property id=&quot;20300&quot; value=&quot;Slide 62 - &amp;quot;How to customize this template&amp;quot;&quot;/&gt;&lt;property id=&quot;20307&quot; value=&quot;331&quot;/&gt;&lt;/object&gt;&lt;object type=&quot;3&quot; unique_id=&quot;10050&quot;&gt;&lt;property id=&quot;20148&quot; value=&quot;5&quot;/&gt;&lt;property id=&quot;20300&quot; value=&quot;Slide 63 - &amp;quot;How to customize this template&amp;quot;&quot;/&gt;&lt;property id=&quot;20307&quot; value=&quot;332&quot;/&gt;&lt;/object&gt;&lt;object type=&quot;3&quot; unique_id=&quot;10051&quot;&gt;&lt;property id=&quot;20148&quot; value=&quot;5&quot;/&gt;&lt;property id=&quot;20300&quot; value=&quot;Slide 64 - &amp;quot;How to customize this template&amp;quot;&quot;/&gt;&lt;property id=&quot;20307&quot; value=&quot;333&quot;/&gt;&lt;/object&gt;&lt;object type=&quot;3&quot; unique_id=&quot;10052&quot;&gt;&lt;property id=&quot;20148&quot; value=&quot;5&quot;/&gt;&lt;property id=&quot;20300&quot; value=&quot;Slide 65 - &amp;quot;How to customize this template&amp;quot;&quot;/&gt;&lt;property id=&quot;20307&quot; value=&quot;336&quot;/&gt;&lt;/object&gt;&lt;object type=&quot;3&quot; unique_id=&quot;10053&quot;&gt;&lt;property id=&quot;20148&quot; value=&quot;5&quot;/&gt;&lt;property id=&quot;20300&quot; value=&quot;Slide 66 - &amp;quot;How to customize this template&amp;quot;&quot;/&gt;&lt;property id=&quot;20307&quot; value=&quot;337&quot;/&gt;&lt;/object&gt;&lt;object type=&quot;3&quot; unique_id=&quot;10054&quot;&gt;&lt;property id=&quot;20148&quot; value=&quot;5&quot;/&gt;&lt;property id=&quot;20300&quot; value=&quot;Slide 67 - &amp;quot;How to customize this template&amp;quot;&quot;/&gt;&lt;property id=&quot;20307&quot; value=&quot;338&quot;/&gt;&lt;/object&gt;&lt;object type=&quot;3&quot; unique_id=&quot;10055&quot;&gt;&lt;property id=&quot;20148&quot; value=&quot;5&quot;/&gt;&lt;property id=&quot;20300&quot; value=&quot;Slide 68 - &amp;quot;How to customize this template&amp;quot;&quot;/&gt;&lt;property id=&quot;20307&quot; value=&quot;339&quot;/&gt;&lt;/object&gt;&lt;object type=&quot;3&quot; unique_id=&quot;10057&quot;&gt;&lt;property id=&quot;20148&quot; value=&quot;5&quot;/&gt;&lt;property id=&quot;20300&quot; value=&quot;Slide 69 - &amp;quot;How to customize this template&amp;quot;&quot;/&gt;&lt;property id=&quot;20307&quot; value=&quot;341&quot;/&gt;&lt;/object&gt;&lt;object type=&quot;3&quot; unique_id=&quot;10058&quot;&gt;&lt;property id=&quot;20148&quot; value=&quot;5&quot;/&gt;&lt;property id=&quot;20300&quot; value=&quot;Slide 70 - &amp;quot;How to customize this template&amp;quot;&quot;/&gt;&lt;property id=&quot;20307&quot; value=&quot;342&quot;/&gt;&lt;/object&gt;&lt;object type=&quot;3&quot; unique_id=&quot;10059&quot;&gt;&lt;property id=&quot;20148&quot; value=&quot;5&quot;/&gt;&lt;property id=&quot;20300&quot; value=&quot;Slide 71 - &amp;quot;How to customize this template&amp;quot;&quot;/&gt;&lt;property id=&quot;20307&quot; value=&quot;349&quot;/&gt;&lt;/object&gt;&lt;object type=&quot;3&quot; unique_id=&quot;10060&quot;&gt;&lt;property id=&quot;20148&quot; value=&quot;5&quot;/&gt;&lt;property id=&quot;20300&quot; value=&quot;Slide 72 - &amp;quot;How to customize this template&amp;quot;&quot;/&gt;&lt;property id=&quot;20307&quot; value=&quot;282&quot;/&gt;&lt;/object&gt;&lt;object type=&quot;3&quot; unique_id=&quot;10061&quot;&gt;&lt;property id=&quot;20148&quot; value=&quot;5&quot;/&gt;&lt;property id=&quot;20300&quot; value=&quot;Slide 79&quot;/&gt;&lt;property id=&quot;20307&quot; value=&quot;348&quot;/&gt;&lt;/object&gt;&lt;object type=&quot;3&quot; unique_id=&quot;10062&quot;&gt;&lt;property id=&quot;20148&quot; value=&quot;5&quot;/&gt;&lt;property id=&quot;20300&quot; value=&quot;Slide 78 - &amp;quot;How to customize this template&amp;quot;&quot;/&gt;&lt;property id=&quot;20307&quot; value=&quot;343&quot;/&gt;&lt;/object&gt;&lt;object type=&quot;3&quot; unique_id=&quot;10063&quot;&gt;&lt;property id=&quot;20148&quot; value=&quot;5&quot;/&gt;&lt;property id=&quot;20300&quot; value=&quot;Slide 80 - &amp;quot;How to customize this template&amp;quot;&quot;/&gt;&lt;property id=&quot;20307&quot; value=&quot;281&quot;/&gt;&lt;/object&gt;&lt;object type=&quot;3&quot; unique_id=&quot;10064&quot;&gt;&lt;property id=&quot;20148&quot; value=&quot;5&quot;/&gt;&lt;property id=&quot;20300&quot; value=&quot;Slide 81 - &amp;quot;How to customize this template&amp;quot;&quot;/&gt;&lt;property id=&quot;20307&quot; value=&quot;334&quot;/&gt;&lt;/object&gt;&lt;object type=&quot;3&quot; unique_id=&quot;10065&quot;&gt;&lt;property id=&quot;20148&quot; value=&quot;5&quot;/&gt;&lt;property id=&quot;20300&quot; value=&quot;Slide 82 - &amp;quot;How to customize this template&amp;quot;&quot;/&gt;&lt;property id=&quot;20307&quot; value=&quot;335&quot;/&gt;&lt;/object&gt;&lt;object type=&quot;3&quot; unique_id=&quot;10066&quot;&gt;&lt;property id=&quot;20148&quot; value=&quot;5&quot;/&gt;&lt;property id=&quot;20300&quot; value=&quot;Slide 83 - &amp;quot;&amp;#x0D;&amp;#x0A;4. Conclusiones&amp;quot;&quot;/&gt;&lt;property id=&quot;20307&quot; value=&quot;301&quot;/&gt;&lt;/object&gt;&lt;object type=&quot;3&quot; unique_id=&quot;10067&quot;&gt;&lt;property id=&quot;20148&quot; value=&quot;5&quot;/&gt;&lt;property id=&quot;20300&quot; value=&quot;Slide 84 - &amp;quot;4. Conclusiones&amp;quot;&quot;/&gt;&lt;property id=&quot;20307&quot; value=&quot;306&quot;/&gt;&lt;/object&gt;&lt;object type=&quot;3&quot; unique_id=&quot;10068&quot;&gt;&lt;property id=&quot;20148&quot; value=&quot;5&quot;/&gt;&lt;property id=&quot;20300&quot; value=&quot;Slide 85 - &amp;quot;&amp;#x0D;&amp;#x0A;5. Referencias&amp;quot;&quot;/&gt;&lt;property id=&quot;20307&quot; value=&quot;302&quot;/&gt;&lt;/object&gt;&lt;object type=&quot;3&quot; unique_id=&quot;10069&quot;&gt;&lt;property id=&quot;20148&quot; value=&quot;5&quot;/&gt;&lt;property id=&quot;20300&quot; value=&quot;Slide 86 - &amp;quot;Tabla de referencias&amp;quot;&quot;/&gt;&lt;property id=&quot;20307&quot; value=&quot;303&quot;/&gt;&lt;/object&gt;&lt;object type=&quot;3&quot; unique_id=&quot;10070&quot;&gt;&lt;property id=&quot;20148&quot; value=&quot;5&quot;/&gt;&lt;property id=&quot;20300&quot; value=&quot;Slide 87 - &amp;quot;Tabla de referencias&amp;quot;&quot;/&gt;&lt;property id=&quot;20307&quot; value=&quot;359&quot;/&gt;&lt;/object&gt;&lt;object type=&quot;3&quot; unique_id=&quot;10071&quot;&gt;&lt;property id=&quot;20148&quot; value=&quot;5&quot;/&gt;&lt;property id=&quot;20300&quot; value=&quot;Slide 88 - &amp;quot;contacto&amp;quot;&quot;/&gt;&lt;property id=&quot;20307&quot; value=&quot;296&quot;/&gt;&lt;/object&gt;&lt;object type=&quot;3&quot; unique_id=&quot;10072&quot;&gt;&lt;property id=&quot;20148&quot; value=&quot;5&quot;/&gt;&lt;property id=&quot;20300&quot; value=&quot;Slide 89 - &amp;quot;Large image&amp;quot;&quot;/&gt;&lt;property id=&quot;20307&quot; value=&quot;285&quot;/&gt;&lt;/object&gt;&lt;object type=&quot;3&quot; unique_id=&quot;11138&quot;&gt;&lt;property id=&quot;20148&quot; value=&quot;5&quot;/&gt;&lt;property id=&quot;20300&quot; value=&quot;Slide 45&quot;/&gt;&lt;property id=&quot;20307&quot; value=&quot;367&quot;/&gt;&lt;/object&gt;&lt;object type=&quot;3&quot; unique_id=&quot;11427&quot;&gt;&lt;property id=&quot;20148&quot; value=&quot;5&quot;/&gt;&lt;property id=&quot;20300&quot; value=&quot;Slide 46&quot;/&gt;&lt;property id=&quot;20307&quot; value=&quot;368&quot;/&gt;&lt;/object&gt;&lt;object type=&quot;3&quot; unique_id=&quot;11428&quot;&gt;&lt;property id=&quot;20148&quot; value=&quot;5&quot;/&gt;&lt;property id=&quot;20300&quot; value=&quot;Slide 47&quot;/&gt;&lt;property id=&quot;20307&quot; value=&quot;369&quot;/&gt;&lt;/object&gt;&lt;object type=&quot;3&quot; unique_id=&quot;11577&quot;&gt;&lt;property id=&quot;20148&quot; value=&quot;5&quot;/&gt;&lt;property id=&quot;20300&quot; value=&quot;Slide 75 - &amp;quot;How to customize this template&amp;quot;&quot;/&gt;&lt;property id=&quot;20307&quot; value=&quot;370&quot;/&gt;&lt;/object&gt;&lt;object type=&quot;3&quot; unique_id=&quot;12922&quot;&gt;&lt;property id=&quot;20148&quot; value=&quot;5&quot;/&gt;&lt;property id=&quot;20300&quot; value=&quot;Slide 38&quot;/&gt;&lt;property id=&quot;20307&quot; value=&quot;372&quot;/&gt;&lt;/object&gt;&lt;object type=&quot;3&quot; unique_id=&quot;13303&quot;&gt;&lt;property id=&quot;20148&quot; value=&quot;5&quot;/&gt;&lt;property id=&quot;20300&quot; value=&quot;Slide 35&quot;/&gt;&lt;property id=&quot;20307&quot; value=&quot;373&quot;/&gt;&lt;/object&gt;&lt;object type=&quot;3&quot; unique_id=&quot;13539&quot;&gt;&lt;property id=&quot;20148&quot; value=&quot;5&quot;/&gt;&lt;property id=&quot;20300&quot; value=&quot;Slide 76 - &amp;quot;How to customize this template&amp;quot;&quot;/&gt;&lt;property id=&quot;20307&quot; value=&quot;374&quot;/&gt;&lt;/object&gt;&lt;object type=&quot;3&quot; unique_id=&quot;14243&quot;&gt;&lt;property id=&quot;20148&quot; value=&quot;5&quot;/&gt;&lt;property id=&quot;20300&quot; value=&quot;Slide 55&quot;/&gt;&lt;property id=&quot;20307&quot; value=&quot;375&quot;/&gt;&lt;/object&gt;&lt;object type=&quot;3&quot; unique_id=&quot;14323&quot;&gt;&lt;property id=&quot;20148&quot; value=&quot;5&quot;/&gt;&lt;property id=&quot;20300&quot; value=&quot;Slide 28&quot;/&gt;&lt;property id=&quot;20307&quot; value=&quot;376&quot;/&gt;&lt;/object&gt;&lt;object type=&quot;3&quot; unique_id=&quot;15284&quot;&gt;&lt;property id=&quot;20148&quot; value=&quot;5&quot;/&gt;&lt;property id=&quot;20300&quot; value=&quot;Slide 56&quot;/&gt;&lt;property id=&quot;20307&quot; value=&quot;377&quot;/&gt;&lt;/object&gt;&lt;object type=&quot;3&quot; unique_id=&quot;15366&quot;&gt;&lt;property id=&quot;20148&quot; value=&quot;5&quot;/&gt;&lt;property id=&quot;20300&quot; value=&quot;Slide 29&quot;/&gt;&lt;property id=&quot;20307&quot; value=&quot;378&quot;/&gt;&lt;/object&gt;&lt;object type=&quot;3&quot; unique_id=&quot;16187&quot;&gt;&lt;property id=&quot;20148&quot; value=&quot;5&quot;/&gt;&lt;property id=&quot;20300&quot; value=&quot;Slide 30&quot;/&gt;&lt;property id=&quot;20307&quot; value=&quot;379&quot;/&gt;&lt;/object&gt;&lt;object type=&quot;3&quot; unique_id=&quot;16769&quot;&gt;&lt;property id=&quot;20148&quot; value=&quot;5&quot;/&gt;&lt;property id=&quot;20300&quot; value=&quot;Slide 51&quot;/&gt;&lt;property id=&quot;20307&quot; value=&quot;380&quot;/&gt;&lt;/object&gt;&lt;object type=&quot;3&quot; unique_id=&quot;16770&quot;&gt;&lt;property id=&quot;20148&quot; value=&quot;5&quot;/&gt;&lt;property id=&quot;20300&quot; value=&quot;Slide 12 - &amp;quot;2.2. ¿Qué es la transformación digital?&amp;quot;&quot;/&gt;&lt;property id=&quot;20307&quot; value=&quot;381&quot;/&gt;&lt;/object&gt;&lt;object type=&quot;3&quot; unique_id=&quot;17281&quot;&gt;&lt;property id=&quot;20148&quot; value=&quot;5&quot;/&gt;&lt;property id=&quot;20300&quot; value=&quot;Slide 31&quot;/&gt;&lt;property id=&quot;20307&quot; value=&quot;382&quot;/&gt;&lt;/object&gt;&lt;object type=&quot;3&quot; unique_id=&quot;17540&quot;&gt;&lt;property id=&quot;20148&quot; value=&quot;5&quot;/&gt;&lt;property id=&quot;20300&quot; value=&quot;Slide 32&quot;/&gt;&lt;property id=&quot;20307&quot; value=&quot;383&quot;/&gt;&lt;/object&gt;&lt;object type=&quot;3&quot; unique_id=&quot;18324&quot;&gt;&lt;property id=&quot;20148&quot; value=&quot;5&quot;/&gt;&lt;property id=&quot;20300&quot; value=&quot;Slide 77 - &amp;quot;How to customize this template&amp;quot;&quot;/&gt;&lt;property id=&quot;20307&quot; value=&quot;384&quot;/&gt;&lt;/object&gt;&lt;object type=&quot;3&quot; unique_id=&quot;18765&quot;&gt;&lt;property id=&quot;20148&quot; value=&quot;5&quot;/&gt;&lt;property id=&quot;20300&quot; value=&quot;Slide 54&quot;/&gt;&lt;property id=&quot;20307&quot; value=&quot;385&quot;/&gt;&lt;/object&gt;&lt;object type=&quot;3&quot; unique_id=&quot;18766&quot;&gt;&lt;property id=&quot;20148&quot; value=&quot;5&quot;/&gt;&lt;property id=&quot;20300&quot; value=&quot;Slide 73 - &amp;quot;How to customize this template&amp;quot;&quot;/&gt;&lt;property id=&quot;20307&quot; value=&quot;386&quot;/&gt;&lt;/object&gt;&lt;object type=&quot;3&quot; unique_id=&quot;18767&quot;&gt;&lt;property id=&quot;20148&quot; value=&quot;5&quot;/&gt;&lt;property id=&quot;20300&quot; value=&quot;Slide 74 - &amp;quot;How to customize this template&amp;quot;&quot;/&gt;&lt;property id=&quot;20307&quot; value=&quot;387&quot;/&gt;&lt;/object&gt;&lt;object type=&quot;3&quot; unique_id=&quot;21470&quot;&gt;&lt;property id=&quot;20148&quot; value=&quot;5&quot;/&gt;&lt;property id=&quot;20300&quot; value=&quot;Slide 39&quot;/&gt;&lt;property id=&quot;20307&quot; value=&quot;388&quot;/&gt;&lt;/object&gt;&lt;/object&gt;&lt;/object&gt;&lt;/database&gt;"/>
  <p:tag name="SECTOMILLISECCONVERTED" val="1"/>
</p:tagLst>
</file>

<file path=ppt/theme/theme1.xml><?xml version="1.0" encoding="utf-8"?>
<a:theme xmlns:a="http://schemas.openxmlformats.org/drawingml/2006/main" name="Tema de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750_TF16411250.potx" id="{EC119539-042E-42FB-99A7-818D6F707D97}" vid="{2C342CDD-8033-4EFC-A050-FD44D51CF9E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www.w3.org/XML/1998/namespace"/>
    <ds:schemaRef ds:uri="http://purl.org/dc/dcmitype/"/>
    <ds:schemaRef ds:uri="http://purl.org/dc/terms/"/>
    <ds:schemaRef ds:uri="fb0879af-3eba-417a-a55a-ffe6dcd6ca77"/>
    <ds:schemaRef ds:uri="http://schemas.microsoft.com/sharepoint/v3"/>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6dc4bcd6-49db-4c07-9060-8acfc67cef9f"/>
  </ds:schemaRefs>
</ds:datastoreItem>
</file>

<file path=docProps/app.xml><?xml version="1.0" encoding="utf-8"?>
<Properties xmlns="http://schemas.openxmlformats.org/officeDocument/2006/extended-properties" xmlns:vt="http://schemas.openxmlformats.org/officeDocument/2006/docPropsVTypes">
  <TotalTime>0</TotalTime>
  <Words>3564</Words>
  <Application>Microsoft Office PowerPoint</Application>
  <PresentationFormat>Panorámica</PresentationFormat>
  <Paragraphs>321</Paragraphs>
  <Slides>22</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Candara</vt:lpstr>
      <vt:lpstr>Corbel</vt:lpstr>
      <vt:lpstr>Times New Roman</vt:lpstr>
      <vt:lpstr>Wingdings</vt:lpstr>
      <vt:lpstr>Tema de Office</vt:lpstr>
      <vt:lpstr>Informe:  Análisis de la Digitalización en las ICC</vt:lpstr>
      <vt:lpstr>Índice</vt:lpstr>
      <vt:lpstr>1. Objetivo</vt:lpstr>
      <vt:lpstr>2. Contexto de evaluación</vt:lpstr>
      <vt:lpstr>2.1. ¿Quiénes forman parte de las ICC?</vt:lpstr>
      <vt:lpstr>2.1. ¿Quiénes forman parte de las ICC?</vt:lpstr>
      <vt:lpstr>2.2. ¿Qué es la transformación digital?</vt:lpstr>
      <vt:lpstr>2.3. Escenario en el que nos encontramos</vt:lpstr>
      <vt:lpstr>2.3. Escenario en el que nos encontramos</vt:lpstr>
      <vt:lpstr>2.3. Escenario en el que nos encontramos</vt:lpstr>
      <vt:lpstr>2.4. Cambio de paradigma</vt:lpstr>
      <vt:lpstr>2.4. Cambio de paradigma</vt:lpstr>
      <vt:lpstr>2.4. Cambio de paradigma</vt:lpstr>
      <vt:lpstr>3. Diagnóstico</vt:lpstr>
      <vt:lpstr>3.1. Programas de ayudas a la financiación</vt:lpstr>
      <vt:lpstr>3.2. Casos prácticos de la digitalización en las ICC. </vt:lpstr>
      <vt:lpstr>How to customize this template</vt:lpstr>
      <vt:lpstr>How to customize this template</vt:lpstr>
      <vt:lpstr>How to customize this template</vt:lpstr>
      <vt:lpstr> 4. Conclusiones</vt:lpstr>
      <vt:lpstr>4. Conclusiones</vt:lpstr>
      <vt:lpstr>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2019-03-28T11:28:56Z</dcterms:created>
  <dcterms:modified xsi:type="dcterms:W3CDTF">2020-10-22T14:25:51Z</dcterms:modified>
</cp:coreProperties>
</file>